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video/unknown"/>
  <Default Extension="avi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8.gif" ContentType="image/gif"/>
  <Override PartName="/ppt/media/image9.gif" ContentType="image/gif"/>
  <Override PartName="/ppt/notesSlides/notesSlide10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7.bin" ContentType="application/vnd.openxmlformats-officedocument.oleObject"/>
  <Override PartName="/ppt/notesSlides/notesSlide14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15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embeddings/oleObject15.bin" ContentType="application/vnd.openxmlformats-officedocument.oleObject"/>
  <Override PartName="/ppt/notesSlides/notesSlide27.xml" ContentType="application/vnd.openxmlformats-officedocument.presentationml.notesSlide+xml"/>
  <Override PartName="/ppt/embeddings/oleObject16.bin" ContentType="application/vnd.openxmlformats-officedocument.oleObject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49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notesSlides/notesSlide50.xml" ContentType="application/vnd.openxmlformats-officedocument.presentationml.notesSlide+xml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notesSlides/notesSlide51.xml" ContentType="application/vnd.openxmlformats-officedocument.presentationml.notesSlide+xml"/>
  <Override PartName="/ppt/embeddings/oleObject27.bin" ContentType="application/vnd.openxmlformats-officedocument.oleObject"/>
  <Override PartName="/ppt/notesSlides/notesSlide52.xml" ContentType="application/vnd.openxmlformats-officedocument.presentationml.notesSlide+xml"/>
  <Override PartName="/ppt/embeddings/oleObject28.bin" ContentType="application/vnd.openxmlformats-officedocument.oleObject"/>
  <Override PartName="/ppt/notesSlides/notesSlide53.xml" ContentType="application/vnd.openxmlformats-officedocument.presentationml.notesSlide+xml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340" r:id="rId3"/>
    <p:sldId id="370" r:id="rId4"/>
    <p:sldId id="372" r:id="rId5"/>
    <p:sldId id="518" r:id="rId6"/>
    <p:sldId id="517" r:id="rId7"/>
    <p:sldId id="560" r:id="rId8"/>
    <p:sldId id="513" r:id="rId9"/>
    <p:sldId id="514" r:id="rId10"/>
    <p:sldId id="515" r:id="rId11"/>
    <p:sldId id="569" r:id="rId12"/>
    <p:sldId id="440" r:id="rId13"/>
    <p:sldId id="461" r:id="rId14"/>
    <p:sldId id="489" r:id="rId15"/>
    <p:sldId id="524" r:id="rId16"/>
    <p:sldId id="502" r:id="rId17"/>
    <p:sldId id="503" r:id="rId18"/>
    <p:sldId id="490" r:id="rId19"/>
    <p:sldId id="620" r:id="rId20"/>
    <p:sldId id="591" r:id="rId21"/>
    <p:sldId id="478" r:id="rId22"/>
    <p:sldId id="383" r:id="rId23"/>
    <p:sldId id="567" r:id="rId24"/>
    <p:sldId id="568" r:id="rId25"/>
    <p:sldId id="575" r:id="rId26"/>
    <p:sldId id="628" r:id="rId27"/>
    <p:sldId id="537" r:id="rId28"/>
    <p:sldId id="607" r:id="rId29"/>
    <p:sldId id="538" r:id="rId30"/>
    <p:sldId id="539" r:id="rId31"/>
    <p:sldId id="540" r:id="rId32"/>
    <p:sldId id="608" r:id="rId33"/>
    <p:sldId id="609" r:id="rId34"/>
    <p:sldId id="610" r:id="rId35"/>
    <p:sldId id="611" r:id="rId36"/>
    <p:sldId id="612" r:id="rId37"/>
    <p:sldId id="613" r:id="rId38"/>
    <p:sldId id="614" r:id="rId39"/>
    <p:sldId id="615" r:id="rId40"/>
    <p:sldId id="616" r:id="rId41"/>
    <p:sldId id="617" r:id="rId42"/>
    <p:sldId id="618" r:id="rId43"/>
    <p:sldId id="619" r:id="rId44"/>
    <p:sldId id="583" r:id="rId45"/>
    <p:sldId id="624" r:id="rId46"/>
    <p:sldId id="557" r:id="rId47"/>
    <p:sldId id="580" r:id="rId48"/>
    <p:sldId id="589" r:id="rId49"/>
    <p:sldId id="590" r:id="rId50"/>
    <p:sldId id="592" r:id="rId51"/>
    <p:sldId id="593" r:id="rId52"/>
    <p:sldId id="594" r:id="rId53"/>
    <p:sldId id="595" r:id="rId54"/>
    <p:sldId id="596" r:id="rId55"/>
    <p:sldId id="597" r:id="rId56"/>
    <p:sldId id="598" r:id="rId57"/>
    <p:sldId id="599" r:id="rId58"/>
    <p:sldId id="600" r:id="rId59"/>
    <p:sldId id="601" r:id="rId60"/>
    <p:sldId id="602" r:id="rId61"/>
    <p:sldId id="603" r:id="rId62"/>
    <p:sldId id="604" r:id="rId63"/>
    <p:sldId id="606" r:id="rId64"/>
    <p:sldId id="585" r:id="rId65"/>
    <p:sldId id="621" r:id="rId66"/>
    <p:sldId id="622" r:id="rId67"/>
    <p:sldId id="623" r:id="rId68"/>
    <p:sldId id="626" r:id="rId69"/>
    <p:sldId id="625" r:id="rId70"/>
    <p:sldId id="627" r:id="rId71"/>
    <p:sldId id="629" r:id="rId72"/>
    <p:sldId id="630" r:id="rId73"/>
    <p:sldId id="631" r:id="rId74"/>
  </p:sldIdLst>
  <p:sldSz cx="10077450" cy="7562850"/>
  <p:notesSz cx="7556500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FF"/>
    <a:srgbClr val="660066"/>
    <a:srgbClr val="FF00FF"/>
    <a:srgbClr val="FF0000"/>
    <a:srgbClr val="FF0066"/>
    <a:srgbClr val="FF3399"/>
    <a:srgbClr val="00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50" autoAdjust="0"/>
    <p:restoredTop sz="93248" autoAdjust="0"/>
  </p:normalViewPr>
  <p:slideViewPr>
    <p:cSldViewPr>
      <p:cViewPr>
        <p:scale>
          <a:sx n="80" d="100"/>
          <a:sy n="80" d="100"/>
        </p:scale>
        <p:origin x="-96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19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97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interSettings" Target="printerSettings/printerSettings1.bin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Relationship Id="rId2" Type="http://schemas.openxmlformats.org/officeDocument/2006/relationships/image" Target="../media/image51.wmf"/><Relationship Id="rId3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Relationship Id="rId2" Type="http://schemas.openxmlformats.org/officeDocument/2006/relationships/image" Target="../media/image64.emf"/><Relationship Id="rId3" Type="http://schemas.openxmlformats.org/officeDocument/2006/relationships/image" Target="../media/image6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Relationship Id="rId2" Type="http://schemas.openxmlformats.org/officeDocument/2006/relationships/image" Target="../media/image7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98613" y="1004888"/>
            <a:ext cx="4575175" cy="34337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85863" y="4772025"/>
            <a:ext cx="5407025" cy="381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73573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</p:spPr>
      </p:sp>
      <p:sp>
        <p:nvSpPr>
          <p:cNvPr id="4099" name="Text Box 2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3587" cy="3432175"/>
          </a:xfrm>
          <a:ln/>
        </p:spPr>
      </p:sp>
      <p:sp>
        <p:nvSpPr>
          <p:cNvPr id="13315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185863" y="4772025"/>
            <a:ext cx="5405437" cy="3810000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27225" y="1581150"/>
            <a:ext cx="3916363" cy="293846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685925" y="4805363"/>
            <a:ext cx="4405313" cy="3262312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</p:spPr>
      </p:sp>
      <p:sp>
        <p:nvSpPr>
          <p:cNvPr id="94210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200" b="0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</p:spPr>
      </p:sp>
      <p:sp>
        <p:nvSpPr>
          <p:cNvPr id="94210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Color:</a:t>
            </a:r>
            <a:r>
              <a:rPr lang="en-US" baseline="0" dirty="0" smtClean="0"/>
              <a:t> </a:t>
            </a:r>
            <a:r>
              <a:rPr lang="en-US" dirty="0" smtClean="0"/>
              <a:t>gluon (2 red), q (2 red), </a:t>
            </a:r>
            <a:r>
              <a:rPr lang="en-US" dirty="0" err="1" smtClean="0"/>
              <a:t>qbar</a:t>
            </a:r>
            <a:r>
              <a:rPr lang="en-US" dirty="0" smtClean="0"/>
              <a:t> (5 cyan);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pi (15 gray), k (11 light blue), </a:t>
            </a:r>
            <a:r>
              <a:rPr lang="en-US" dirty="0" err="1" smtClean="0"/>
              <a:t>kbar</a:t>
            </a:r>
            <a:r>
              <a:rPr lang="en-US" dirty="0" smtClean="0"/>
              <a:t> (14 dark gray), K*/K*bar (6 magenta), rho (3 deep green), omega/phi/eta/</a:t>
            </a:r>
            <a:r>
              <a:rPr lang="en-US" dirty="0" err="1" smtClean="0"/>
              <a:t>allOthers</a:t>
            </a:r>
            <a:r>
              <a:rPr lang="en-US" dirty="0" smtClean="0"/>
              <a:t> (1 white), </a:t>
            </a:r>
            <a:br>
              <a:rPr lang="en-US" dirty="0" smtClean="0"/>
            </a:br>
            <a:r>
              <a:rPr lang="en-US" dirty="0" err="1" smtClean="0"/>
              <a:t>p/n</a:t>
            </a:r>
            <a:r>
              <a:rPr lang="en-US" dirty="0" smtClean="0"/>
              <a:t> (7 yellow), </a:t>
            </a:r>
            <a:r>
              <a:rPr lang="en-US" dirty="0" err="1" smtClean="0"/>
              <a:t>pbar</a:t>
            </a:r>
            <a:r>
              <a:rPr lang="en-US" dirty="0" smtClean="0"/>
              <a:t>/</a:t>
            </a:r>
            <a:r>
              <a:rPr lang="en-US" dirty="0" err="1" smtClean="0"/>
              <a:t>nbar</a:t>
            </a:r>
            <a:r>
              <a:rPr lang="en-US" dirty="0" smtClean="0"/>
              <a:t> (12 violet), Delta/N*/Lambda/Sigma &amp; bar (12 violet).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82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1200" b="0" dirty="0" smtClean="0">
                <a:latin typeface="Times" charset="0"/>
              </a:rPr>
              <a:t>For </a:t>
            </a:r>
            <a:r>
              <a:rPr lang="en-GB" sz="1200" b="0" dirty="0" err="1" smtClean="0">
                <a:latin typeface="Times" charset="0"/>
              </a:rPr>
              <a:t>Au+Au</a:t>
            </a:r>
            <a:r>
              <a:rPr lang="en-GB" sz="1200" b="0" dirty="0" smtClean="0">
                <a:latin typeface="Times" charset="0"/>
              </a:rPr>
              <a:t> @ 200A </a:t>
            </a:r>
            <a:r>
              <a:rPr lang="en-GB" sz="1200" b="0" dirty="0" err="1" smtClean="0">
                <a:latin typeface="Times" charset="0"/>
              </a:rPr>
              <a:t>GeV</a:t>
            </a:r>
            <a:r>
              <a:rPr lang="en-GB" sz="1200" b="0" dirty="0" smtClean="0">
                <a:latin typeface="Times" charset="0"/>
              </a:rPr>
              <a:t>:</a:t>
            </a:r>
            <a:r>
              <a:rPr lang="en-GB" sz="1200" b="0" baseline="0" dirty="0" smtClean="0">
                <a:latin typeface="Times" charset="0"/>
              </a:rPr>
              <a:t> </a:t>
            </a:r>
            <a:r>
              <a:rPr lang="en-GB" sz="1200" b="0" dirty="0" err="1" smtClean="0">
                <a:latin typeface="Times" charset="0"/>
              </a:rPr>
              <a:t>minijets</a:t>
            </a:r>
            <a:r>
              <a:rPr lang="en-GB" sz="1200" b="0" dirty="0" smtClean="0">
                <a:latin typeface="Times" charset="0"/>
              </a:rPr>
              <a:t> account for ~ 1/3 total E</a:t>
            </a:r>
            <a:r>
              <a:rPr lang="en-GB" sz="1200" b="0" baseline="-25000" dirty="0" smtClean="0">
                <a:latin typeface="Times" charset="0"/>
              </a:rPr>
              <a:t>T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27225" y="1581150"/>
            <a:ext cx="3916363" cy="293846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685925" y="4805363"/>
            <a:ext cx="4405313" cy="3262312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</p:spPr>
      </p:sp>
      <p:sp>
        <p:nvSpPr>
          <p:cNvPr id="94210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Color:</a:t>
            </a:r>
            <a:r>
              <a:rPr lang="en-US" baseline="0" dirty="0" smtClean="0"/>
              <a:t> </a:t>
            </a:r>
            <a:r>
              <a:rPr lang="en-US" dirty="0" smtClean="0"/>
              <a:t>gluon (2 red), q (2 red), </a:t>
            </a:r>
            <a:r>
              <a:rPr lang="en-US" dirty="0" err="1" smtClean="0"/>
              <a:t>qbar</a:t>
            </a:r>
            <a:r>
              <a:rPr lang="en-US" dirty="0" smtClean="0"/>
              <a:t> (5 cyan);</a:t>
            </a:r>
            <a:r>
              <a:rPr lang="en-US" baseline="0" dirty="0" smtClean="0"/>
              <a:t> </a:t>
            </a:r>
            <a:r>
              <a:rPr lang="en-US" dirty="0" smtClean="0"/>
              <a:t>pi (15 gray), k (11 light blue), </a:t>
            </a:r>
            <a:r>
              <a:rPr lang="en-US" dirty="0" err="1" smtClean="0"/>
              <a:t>kbar</a:t>
            </a:r>
            <a:r>
              <a:rPr lang="en-US" dirty="0" smtClean="0"/>
              <a:t> (14 dark gray), K*/K*bar (6 magenta), rho (3 deep green), omega/phi/eta/</a:t>
            </a:r>
            <a:r>
              <a:rPr lang="en-US" dirty="0" err="1" smtClean="0"/>
              <a:t>allOthers</a:t>
            </a:r>
            <a:r>
              <a:rPr lang="en-US" dirty="0" smtClean="0"/>
              <a:t> (1 white), </a:t>
            </a:r>
            <a:r>
              <a:rPr lang="en-US" dirty="0" err="1" smtClean="0"/>
              <a:t>p/n</a:t>
            </a:r>
            <a:r>
              <a:rPr lang="en-US" dirty="0" smtClean="0"/>
              <a:t> (7 yellow), </a:t>
            </a:r>
            <a:r>
              <a:rPr lang="en-US" dirty="0" err="1" smtClean="0"/>
              <a:t>pbar</a:t>
            </a:r>
            <a:r>
              <a:rPr lang="en-US" dirty="0" smtClean="0"/>
              <a:t>/</a:t>
            </a:r>
            <a:r>
              <a:rPr lang="en-US" dirty="0" err="1" smtClean="0"/>
              <a:t>nbar</a:t>
            </a:r>
            <a:r>
              <a:rPr lang="en-US" dirty="0" smtClean="0"/>
              <a:t> (12 violet), Delta/N*/Lambda/Sigma &amp; bar (12 violet).</a:t>
            </a:r>
          </a:p>
          <a:p>
            <a:r>
              <a:rPr lang="en-US" dirty="0" smtClean="0"/>
              <a:t>% Look</a:t>
            </a:r>
            <a:r>
              <a:rPr lang="en-US" baseline="0" dirty="0" smtClean="0"/>
              <a:t> at bottom m</a:t>
            </a:r>
            <a:r>
              <a:rPr lang="en-US" dirty="0" smtClean="0"/>
              <a:t>iddle: an anti-strange</a:t>
            </a:r>
            <a:r>
              <a:rPr lang="en-US" baseline="0" dirty="0" smtClean="0"/>
              <a:t> meson (turns out to be K*bar) is created ~3.8 fm/c, then decayed to a </a:t>
            </a:r>
            <a:r>
              <a:rPr lang="en-US" baseline="0" dirty="0" err="1" smtClean="0"/>
              <a:t>Kbar</a:t>
            </a:r>
            <a:r>
              <a:rPr lang="en-US" baseline="0" dirty="0" smtClean="0"/>
              <a:t> and a pion at ~10.6 fm/c.</a:t>
            </a:r>
          </a:p>
          <a:p>
            <a:r>
              <a:rPr lang="en-US" baseline="0" dirty="0" smtClean="0"/>
              <a:t>You can see rho decays on middle to left, a white object decays to pions at top middle.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</p:spPr>
      </p:sp>
      <p:sp>
        <p:nvSpPr>
          <p:cNvPr id="94210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Look</a:t>
            </a:r>
            <a:r>
              <a:rPr lang="en-US" baseline="0" dirty="0" smtClean="0"/>
              <a:t> at bottom m</a:t>
            </a:r>
            <a:r>
              <a:rPr lang="en-US" dirty="0" smtClean="0"/>
              <a:t>iddle: an anti-strange</a:t>
            </a:r>
            <a:r>
              <a:rPr lang="en-US" baseline="0" dirty="0" smtClean="0"/>
              <a:t> meson (turns out to be K*bar) is created ~3.8 fm/c, then decayed to a </a:t>
            </a:r>
            <a:r>
              <a:rPr lang="en-US" baseline="0" dirty="0" err="1" smtClean="0"/>
              <a:t>Kbar</a:t>
            </a:r>
            <a:r>
              <a:rPr lang="en-US" baseline="0" dirty="0" smtClean="0"/>
              <a:t> and a pion at ~10.6 fm/c.</a:t>
            </a:r>
          </a:p>
          <a:p>
            <a:r>
              <a:rPr lang="en-US" baseline="0" dirty="0" smtClean="0"/>
              <a:t>Note: K* width=51 MeV, K*bar is deep green while </a:t>
            </a:r>
            <a:r>
              <a:rPr lang="en-US" baseline="0" dirty="0" err="1" smtClean="0"/>
              <a:t>Kbar</a:t>
            </a:r>
            <a:r>
              <a:rPr lang="en-US" baseline="0" dirty="0" smtClean="0"/>
              <a:t> is light green here.</a:t>
            </a:r>
          </a:p>
          <a:p>
            <a:r>
              <a:rPr lang="en-US" baseline="0" dirty="0" smtClean="0"/>
              <a:t>You can see rho decays on middle to left, a white object decays to </a:t>
            </a:r>
            <a:r>
              <a:rPr lang="en-US" baseline="0" smtClean="0"/>
              <a:t>pions at top middle.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3587" cy="3432175"/>
          </a:xfrm>
          <a:ln/>
        </p:spPr>
      </p:sp>
      <p:sp>
        <p:nvSpPr>
          <p:cNvPr id="19459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185863" y="4772025"/>
            <a:ext cx="5405437" cy="3810000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smtClean="0"/>
              <a:t>Hadrons formed via coalescence do not include eta’ in </a:t>
            </a:r>
            <a:r>
              <a:rPr lang="en-US" dirty="0" err="1" smtClean="0"/>
              <a:t>pseudoscalar</a:t>
            </a:r>
            <a:r>
              <a:rPr lang="en-US" baseline="0" dirty="0" smtClean="0"/>
              <a:t> mesons, Sigma* or Xi* in </a:t>
            </a:r>
            <a:r>
              <a:rPr lang="en-US" baseline="0" dirty="0" err="1" smtClean="0"/>
              <a:t>decuplet</a:t>
            </a:r>
            <a:r>
              <a:rPr lang="en-US" baseline="0" dirty="0" smtClean="0"/>
              <a:t> baryons.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3587" cy="3432175"/>
          </a:xfrm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185863" y="4772025"/>
            <a:ext cx="5405437" cy="3810000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The screening mass should be medium-generated,</a:t>
            </a:r>
            <a:r>
              <a:rPr lang="en-GB" b="0" i="1" baseline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but currently it is treated as a parameter.</a:t>
            </a:r>
            <a:endParaRPr lang="en-US" b="0" i="1" dirty="0" smtClean="0">
              <a:solidFill>
                <a:srgbClr val="000000"/>
              </a:solidFill>
              <a:latin typeface="Times New Roman" charset="0"/>
            </a:endParaRPr>
          </a:p>
          <a:p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Since the scattering angle ranges from 0 to π/2 for identical particles, </a:t>
            </a:r>
          </a:p>
          <a:p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one then has 9pi alpha^2/(2t^2)</a:t>
            </a:r>
            <a:r>
              <a:rPr lang="en-US" sz="1200" kern="1200" baseline="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if the scattering angle is between 0 and π.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72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60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02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GB" b="0" i="1" dirty="0" smtClean="0">
                <a:latin typeface="Times" charset="0"/>
              </a:rPr>
              <a:t>Projectile &amp; target spectators remain nucleons and are not decomposed.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GB" b="0" i="1" dirty="0" smtClean="0">
                <a:solidFill>
                  <a:srgbClr val="000000"/>
                </a:solidFill>
                <a:latin typeface="Times" charset="0"/>
              </a:rPr>
              <a:t>A </a:t>
            </a:r>
            <a:r>
              <a:rPr lang="en-GB" b="0" i="1" dirty="0" err="1" smtClean="0">
                <a:solidFill>
                  <a:srgbClr val="000000"/>
                </a:solidFill>
                <a:latin typeface="Times" charset="0"/>
              </a:rPr>
              <a:t>parton</a:t>
            </a:r>
            <a:r>
              <a:rPr lang="en-GB" b="0" i="1" dirty="0" smtClean="0">
                <a:solidFill>
                  <a:srgbClr val="000000"/>
                </a:solidFill>
                <a:latin typeface="Times" charset="0"/>
              </a:rPr>
              <a:t> will form a meson if the </a:t>
            </a:r>
            <a:r>
              <a:rPr lang="en-GB" b="0" i="1" dirty="0" err="1" smtClean="0">
                <a:solidFill>
                  <a:srgbClr val="000000"/>
                </a:solidFill>
                <a:latin typeface="Times" charset="0"/>
              </a:rPr>
              <a:t>parton</a:t>
            </a:r>
            <a:r>
              <a:rPr lang="en-GB" b="0" i="1" dirty="0" smtClean="0">
                <a:solidFill>
                  <a:srgbClr val="000000"/>
                </a:solidFill>
                <a:latin typeface="Times" charset="0"/>
              </a:rPr>
              <a:t> occupying its original place comes from the melting of a meson;</a:t>
            </a:r>
            <a:r>
              <a:rPr lang="en-GB" b="0" i="1" baseline="0" dirty="0" smtClean="0">
                <a:solidFill>
                  <a:srgbClr val="000000"/>
                </a:solidFill>
                <a:latin typeface="Times" charset="0"/>
              </a:rPr>
              <a:t> 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GB" b="0" i="1" baseline="0" dirty="0" smtClean="0">
                <a:solidFill>
                  <a:srgbClr val="000000"/>
                </a:solidFill>
                <a:latin typeface="Times" charset="0"/>
              </a:rPr>
              <a:t>this is to ensure that coalescence will always go through for the </a:t>
            </a:r>
            <a:r>
              <a:rPr lang="en-GB" b="0" i="1" baseline="0" dirty="0" err="1" smtClean="0">
                <a:solidFill>
                  <a:srgbClr val="000000"/>
                </a:solidFill>
                <a:latin typeface="Times" charset="0"/>
              </a:rPr>
              <a:t>parton</a:t>
            </a:r>
            <a:r>
              <a:rPr lang="en-GB" b="0" i="1" baseline="0" dirty="0" smtClean="0">
                <a:solidFill>
                  <a:srgbClr val="000000"/>
                </a:solidFill>
                <a:latin typeface="Times" charset="0"/>
              </a:rPr>
              <a:t> system.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GB" b="0" i="1" dirty="0" smtClean="0">
                <a:latin typeface="Times" charset="0"/>
              </a:rPr>
              <a:t>Original partner from the parent hadron is used if no closer partner</a:t>
            </a:r>
            <a:r>
              <a:rPr lang="en-GB" b="0" i="1" baseline="0" dirty="0" smtClean="0">
                <a:latin typeface="Times" charset="0"/>
              </a:rPr>
              <a:t> within the given </a:t>
            </a:r>
            <a:r>
              <a:rPr lang="en-GB" b="0" i="1" baseline="0" dirty="0" err="1" smtClean="0">
                <a:latin typeface="Times" charset="0"/>
              </a:rPr>
              <a:t>dr</a:t>
            </a:r>
            <a:r>
              <a:rPr lang="en-GB" b="0" i="1" baseline="0" dirty="0" smtClean="0">
                <a:latin typeface="Times" charset="0"/>
              </a:rPr>
              <a:t> and </a:t>
            </a:r>
            <a:r>
              <a:rPr lang="en-GB" b="0" i="1" baseline="0" dirty="0" err="1" smtClean="0">
                <a:latin typeface="Times" charset="0"/>
              </a:rPr>
              <a:t>dp</a:t>
            </a:r>
            <a:r>
              <a:rPr lang="en-GB" b="0" i="1" baseline="0" dirty="0" smtClean="0">
                <a:latin typeface="Times" charset="0"/>
              </a:rPr>
              <a:t>.</a:t>
            </a:r>
            <a:endParaRPr lang="en-GB" b="0" i="1" dirty="0" smtClean="0">
              <a:latin typeface="Times" charset="0"/>
            </a:endParaRP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</p:spPr>
      </p:sp>
      <p:sp>
        <p:nvSpPr>
          <p:cNvPr id="23555" name="Text Box 2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</p:spPr>
      </p:sp>
      <p:sp>
        <p:nvSpPr>
          <p:cNvPr id="4099" name="Text Box 2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6488" y="801688"/>
            <a:ext cx="5343525" cy="40100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5651" name="Text Box 3"/>
          <p:cNvSpPr txBox="1"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/>
              <a:t>Access webpage.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set upper limit</a:t>
            </a:r>
            <a:r>
              <a:rPr lang="en-US" baseline="0" dirty="0" smtClean="0"/>
              <a:t> on</a:t>
            </a:r>
            <a:r>
              <a:rPr lang="en-US" dirty="0" smtClean="0"/>
              <a:t> the strangeness quark</a:t>
            </a:r>
            <a:r>
              <a:rPr lang="en-US" baseline="0" dirty="0" smtClean="0"/>
              <a:t> suppression factor as 0.4.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67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set upper limit</a:t>
            </a:r>
            <a:r>
              <a:rPr lang="en-US" baseline="0" dirty="0" smtClean="0"/>
              <a:t> on</a:t>
            </a:r>
            <a:r>
              <a:rPr lang="en-US" dirty="0" smtClean="0"/>
              <a:t> the strangeness quark</a:t>
            </a:r>
            <a:r>
              <a:rPr lang="en-US" baseline="0" dirty="0" smtClean="0"/>
              <a:t> suppression factor as 0.4.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67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876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43619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smtClean="0"/>
              <a:t>1) Keep f(</a:t>
            </a:r>
            <a:r>
              <a:rPr lang="en-US" dirty="0" err="1" smtClean="0"/>
              <a:t>vec</a:t>
            </a:r>
            <a:r>
              <a:rPr lang="en-US" baseline="0" dirty="0" smtClean="0"/>
              <a:t> x) distribution but isotropic </a:t>
            </a:r>
            <a:r>
              <a:rPr lang="en-US" baseline="0" dirty="0" err="1" smtClean="0"/>
              <a:t>vec</a:t>
            </a:r>
            <a:r>
              <a:rPr lang="en-US" baseline="0" dirty="0" smtClean="0"/>
              <a:t> p distribution.</a:t>
            </a:r>
            <a:endParaRPr lang="en-US" dirty="0" smtClean="0"/>
          </a:p>
          <a:p>
            <a:r>
              <a:rPr lang="en-US" dirty="0" smtClean="0"/>
              <a:t>2) Keep</a:t>
            </a:r>
            <a:r>
              <a:rPr lang="en-US" baseline="0" dirty="0" smtClean="0"/>
              <a:t> </a:t>
            </a:r>
            <a:r>
              <a:rPr lang="en-US" dirty="0" smtClean="0"/>
              <a:t>f(</a:t>
            </a:r>
            <a:r>
              <a:rPr lang="en-US" dirty="0" err="1" smtClean="0"/>
              <a:t>vec</a:t>
            </a:r>
            <a:r>
              <a:rPr lang="en-US" baseline="0" dirty="0" smtClean="0"/>
              <a:t> p) distribution (i.e. including the fact that there are more </a:t>
            </a:r>
            <a:r>
              <a:rPr lang="en-US" baseline="0" dirty="0" err="1" smtClean="0"/>
              <a:t>partons</a:t>
            </a:r>
            <a:r>
              <a:rPr lang="en-US" baseline="0" dirty="0" smtClean="0"/>
              <a:t> going </a:t>
            </a:r>
            <a:r>
              <a:rPr lang="en-US" baseline="0" dirty="0" err="1" smtClean="0"/>
              <a:t>inplane</a:t>
            </a:r>
            <a:r>
              <a:rPr lang="en-US" baseline="0" dirty="0" smtClean="0"/>
              <a:t>) but symmetric </a:t>
            </a:r>
            <a:r>
              <a:rPr lang="en-US" baseline="0" dirty="0" err="1" smtClean="0"/>
              <a:t>vec</a:t>
            </a:r>
            <a:r>
              <a:rPr lang="en-US" baseline="0" dirty="0" smtClean="0"/>
              <a:t> x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47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883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FF0000"/>
                </a:solidFill>
              </a:rPr>
              <a:t>Addition increase</a:t>
            </a:r>
            <a:r>
              <a:rPr lang="en-US" b="0" baseline="0" dirty="0" smtClean="0">
                <a:solidFill>
                  <a:srgbClr val="FF0000"/>
                </a:solidFill>
              </a:rPr>
              <a:t> in the normal results from “all </a:t>
            </a:r>
            <a:r>
              <a:rPr lang="en-US" b="0" baseline="0" dirty="0" err="1" smtClean="0">
                <a:solidFill>
                  <a:srgbClr val="FF0000"/>
                </a:solidFill>
              </a:rPr>
              <a:t>partons</a:t>
            </a:r>
            <a:r>
              <a:rPr lang="en-US" b="0" baseline="0" dirty="0" smtClean="0">
                <a:solidFill>
                  <a:srgbClr val="FF0000"/>
                </a:solidFill>
              </a:rPr>
              <a:t>” to “</a:t>
            </a:r>
            <a:r>
              <a:rPr lang="en-US" b="0" baseline="0" dirty="0" err="1" smtClean="0">
                <a:solidFill>
                  <a:srgbClr val="FF0000"/>
                </a:solidFill>
              </a:rPr>
              <a:t>freezeout</a:t>
            </a:r>
            <a:r>
              <a:rPr lang="en-US" b="0" baseline="0" dirty="0" smtClean="0">
                <a:solidFill>
                  <a:srgbClr val="FF0000"/>
                </a:solidFill>
              </a:rPr>
              <a:t> </a:t>
            </a:r>
            <a:r>
              <a:rPr lang="en-US" b="0" baseline="0" dirty="0" err="1" smtClean="0">
                <a:solidFill>
                  <a:srgbClr val="FF0000"/>
                </a:solidFill>
              </a:rPr>
              <a:t>partons</a:t>
            </a:r>
            <a:r>
              <a:rPr lang="en-US" b="0" baseline="0" dirty="0" smtClean="0">
                <a:solidFill>
                  <a:srgbClr val="FF0000"/>
                </a:solidFill>
              </a:rPr>
              <a:t>” </a:t>
            </a:r>
          </a:p>
          <a:p>
            <a:r>
              <a:rPr lang="en-US" b="0" baseline="0" dirty="0" smtClean="0">
                <a:solidFill>
                  <a:srgbClr val="FF0000"/>
                </a:solidFill>
              </a:rPr>
              <a:t>is ~ </a:t>
            </a:r>
            <a:r>
              <a:rPr lang="en-US" b="0" dirty="0" smtClean="0">
                <a:solidFill>
                  <a:srgbClr val="FF0000"/>
                </a:solidFill>
              </a:rPr>
              <a:t>from escape mechanism.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="0" dirty="0" smtClean="0">
                <a:solidFill>
                  <a:srgbClr val="0000FF"/>
                </a:solidFill>
              </a:rPr>
              <a:t>Collective flow </a:t>
            </a:r>
            <a:r>
              <a:rPr lang="en-US" b="0" dirty="0" smtClean="0">
                <a:solidFill>
                  <a:srgbClr val="008000"/>
                </a:solidFill>
              </a:rPr>
              <a:t>is destroyed</a:t>
            </a:r>
            <a:r>
              <a:rPr lang="en-US" b="0" baseline="0" dirty="0" smtClean="0">
                <a:solidFill>
                  <a:srgbClr val="008000"/>
                </a:solidFill>
              </a:rPr>
              <a:t>, as shown by the bottom curve.</a:t>
            </a:r>
            <a:endParaRPr lang="en-US" b="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883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4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b="0" dirty="0" smtClean="0">
                <a:solidFill>
                  <a:srgbClr val="008000"/>
                </a:solidFill>
              </a:rPr>
              <a:t>maybe” refers to the possibility that the coupling between v2(1: pure anisotropic</a:t>
            </a:r>
            <a:r>
              <a:rPr lang="en-US" b="0" baseline="0" dirty="0" smtClean="0">
                <a:solidFill>
                  <a:srgbClr val="008000"/>
                </a:solidFill>
              </a:rPr>
              <a:t> escape</a:t>
            </a:r>
            <a:r>
              <a:rPr lang="en-US" b="0" dirty="0" smtClean="0">
                <a:solidFill>
                  <a:srgbClr val="008000"/>
                </a:solidFill>
              </a:rPr>
              <a:t>) and v2(2:pure anisotropic</a:t>
            </a:r>
            <a:r>
              <a:rPr lang="en-US" b="0" baseline="0" dirty="0" smtClean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collective flow) may not be linear.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If quadratic,</a:t>
            </a:r>
            <a:r>
              <a:rPr lang="en-US" b="0" baseline="0" dirty="0" smtClean="0">
                <a:solidFill>
                  <a:srgbClr val="008000"/>
                </a:solidFill>
              </a:rPr>
              <a:t> then each may contribute to 71% of final v2 separately.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11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="0" i="1" dirty="0" err="1" smtClean="0">
                <a:solidFill>
                  <a:schemeClr val="tx1"/>
                </a:solidFill>
              </a:rPr>
              <a:t>isospin</a:t>
            </a:r>
            <a:r>
              <a:rPr lang="en-US" b="0" i="1" dirty="0" smtClean="0">
                <a:solidFill>
                  <a:schemeClr val="tx1"/>
                </a:solidFill>
              </a:rPr>
              <a:t>-averaged cross section is used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61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dirty="0" smtClean="0"/>
              <a:t>Also need to treat </a:t>
            </a:r>
            <a:r>
              <a:rPr lang="en-US" dirty="0" err="1" smtClean="0"/>
              <a:t>partons</a:t>
            </a:r>
            <a:r>
              <a:rPr lang="en-US" dirty="0" smtClean="0"/>
              <a:t> that do not find partners;</a:t>
            </a:r>
            <a:r>
              <a:rPr lang="en-US" baseline="0" dirty="0" smtClean="0"/>
              <a:t> </a:t>
            </a:r>
            <a:r>
              <a:rPr lang="en-US" dirty="0" smtClean="0"/>
              <a:t>they</a:t>
            </a:r>
            <a:r>
              <a:rPr lang="en-US" baseline="0" dirty="0" smtClean="0"/>
              <a:t> are expected to be high-</a:t>
            </a:r>
            <a:r>
              <a:rPr lang="en-US" baseline="0" dirty="0" err="1" smtClean="0"/>
              <a:t>pt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partons</a:t>
            </a:r>
            <a:r>
              <a:rPr lang="en-US" baseline="0" dirty="0" smtClean="0"/>
              <a:t> typically.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dirty="0" smtClean="0"/>
              <a:t>Also need to treat </a:t>
            </a:r>
            <a:r>
              <a:rPr lang="en-US" dirty="0" err="1" smtClean="0"/>
              <a:t>partons</a:t>
            </a:r>
            <a:r>
              <a:rPr lang="en-US" dirty="0" smtClean="0"/>
              <a:t> that do not find partners;</a:t>
            </a:r>
            <a:r>
              <a:rPr lang="en-US" baseline="0" dirty="0" smtClean="0"/>
              <a:t> </a:t>
            </a:r>
            <a:r>
              <a:rPr lang="en-US" dirty="0" smtClean="0"/>
              <a:t>they</a:t>
            </a:r>
            <a:r>
              <a:rPr lang="en-US" baseline="0" dirty="0" smtClean="0"/>
              <a:t> are expected to be high-</a:t>
            </a:r>
            <a:r>
              <a:rPr lang="en-US" baseline="0" dirty="0" err="1" smtClean="0"/>
              <a:t>pt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partons</a:t>
            </a:r>
            <a:r>
              <a:rPr lang="en-US" baseline="0" dirty="0" smtClean="0"/>
              <a:t> typically.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8263" y="1071563"/>
            <a:ext cx="4878387" cy="3660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6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4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8263" y="1071563"/>
            <a:ext cx="4878387" cy="3660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84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4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01688"/>
            <a:ext cx="5340350" cy="4010025"/>
          </a:xfrm>
          <a:noFill/>
          <a:ln/>
        </p:spPr>
      </p:sp>
      <p:sp>
        <p:nvSpPr>
          <p:cNvPr id="49154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Last value is the angle</a:t>
            </a:r>
            <a:r>
              <a:rPr lang="en-US" baseline="0" dirty="0" smtClean="0">
                <a:latin typeface="Times New Roman" charset="0"/>
              </a:rPr>
              <a:t> when 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random orientation of reaction plane is enabled.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Notes Placeholder 2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4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Present status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Present status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Notes Placeholder 2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0" name="Notes Placeholder 2"/>
          <p:cNvSpPr txBox="1">
            <a:spLocks noGrp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8" name="Notes Placeholder 2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b="0" dirty="0"/>
              <a:t>Details of the </a:t>
            </a:r>
            <a:r>
              <a:rPr lang="en-US" sz="1200" b="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Hanbury</a:t>
            </a:r>
            <a:r>
              <a:rPr lang="en-US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Brown–</a:t>
            </a:r>
            <a:r>
              <a:rPr lang="en-US" sz="1200" b="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Twiss</a:t>
            </a:r>
            <a:r>
              <a:rPr lang="en-US" b="0" dirty="0" smtClean="0"/>
              <a:t> </a:t>
            </a:r>
            <a:r>
              <a:rPr lang="en-US" b="0" dirty="0"/>
              <a:t>correlations </a:t>
            </a:r>
            <a:r>
              <a:rPr lang="en-US" dirty="0"/>
              <a:t>can be seen using source functions, and there one can see the discrepancies between AMPT and the data. See Lin JPG35 (2010).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98613" y="1004888"/>
            <a:ext cx="4575175" cy="3433762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u="none" baseline="0" dirty="0" smtClean="0">
                <a:solidFill>
                  <a:srgbClr val="FF0000"/>
                </a:solidFill>
              </a:rPr>
              <a:t>Coalesce needs to be done in phase-space (x-p) instead of only in x. </a:t>
            </a:r>
            <a:r>
              <a:rPr lang="en-US" b="0" dirty="0" smtClean="0">
                <a:solidFill>
                  <a:schemeClr val="tx1"/>
                </a:solidFill>
              </a:rPr>
              <a:t>Fragmentation of leftover partons</a:t>
            </a:r>
            <a:r>
              <a:rPr lang="en-US" b="0" baseline="0" dirty="0" smtClean="0">
                <a:solidFill>
                  <a:schemeClr val="tx1"/>
                </a:solidFill>
              </a:rPr>
              <a:t> (typically high-</a:t>
            </a:r>
            <a:r>
              <a:rPr lang="en-US" b="0" baseline="0" dirty="0" err="1" smtClean="0">
                <a:solidFill>
                  <a:schemeClr val="tx1"/>
                </a:solidFill>
              </a:rPr>
              <a:t>Pt</a:t>
            </a:r>
            <a:r>
              <a:rPr lang="en-US" b="0" baseline="0" dirty="0" smtClean="0">
                <a:solidFill>
                  <a:schemeClr val="tx1"/>
                </a:solidFill>
              </a:rPr>
              <a:t>).</a:t>
            </a:r>
            <a:endParaRPr lang="en-US" b="0" dirty="0" smtClean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9850" y="1071563"/>
            <a:ext cx="4875213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2923" y="5089405"/>
            <a:ext cx="5255286" cy="184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dirty="0" smtClean="0"/>
              <a:t>Hadrons formed via coalescence do not include eta’ in </a:t>
            </a:r>
            <a:r>
              <a:rPr lang="en-US" dirty="0" err="1" smtClean="0"/>
              <a:t>pseudoscalar</a:t>
            </a:r>
            <a:r>
              <a:rPr lang="en-US" baseline="0" dirty="0" smtClean="0"/>
              <a:t> mesons, Sigma* or Xi* in </a:t>
            </a:r>
            <a:r>
              <a:rPr lang="en-US" baseline="0" dirty="0" err="1" smtClean="0"/>
              <a:t>decuplet</a:t>
            </a:r>
            <a:r>
              <a:rPr lang="en-US" baseline="0" dirty="0" smtClean="0"/>
              <a:t> baryons.</a:t>
            </a:r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Relation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is good within 6% </a:t>
            </a:r>
            <a:r>
              <a:rPr lang="en-US" dirty="0" smtClean="0"/>
              <a:t>in the dense phase (T&gt;100MeV).</a:t>
            </a:r>
          </a:p>
          <a:p>
            <a:r>
              <a:rPr lang="en-US" dirty="0" smtClean="0"/>
              <a:t>So we will focus 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and T&lt;</a:t>
            </a:r>
            <a:r>
              <a:rPr lang="en-US" baseline="0" dirty="0" err="1" smtClean="0"/>
              <a:t>pt</a:t>
            </a:r>
            <a:r>
              <a:rPr lang="en-US" baseline="0" dirty="0" smtClean="0"/>
              <a:t>&gt; now, not Tn.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414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0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3"/>
            <a:ext cx="7054850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3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67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41" y="4859341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41" y="3205166"/>
            <a:ext cx="8566150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229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9778" y="2101850"/>
            <a:ext cx="4225925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2101850"/>
            <a:ext cx="4225925" cy="4762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8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41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8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91" y="1692278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91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2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8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81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41" y="301628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8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41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9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6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8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803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2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2963" y="627063"/>
            <a:ext cx="2151062" cy="6237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9775" y="627063"/>
            <a:ext cx="6300788" cy="6237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33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5" y="627063"/>
            <a:ext cx="8604250" cy="12620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6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39775" y="627063"/>
            <a:ext cx="8604250" cy="6237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3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3"/>
            <a:ext cx="10149840" cy="581021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7267579"/>
            <a:ext cx="10104120" cy="323849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39775" y="627063"/>
            <a:ext cx="8604250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8725" y="2181225"/>
            <a:ext cx="86042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390522" y="7252871"/>
            <a:ext cx="94488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0" i="0" kern="1200" dirty="0" smtClean="0">
                <a:solidFill>
                  <a:srgbClr val="8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Hot in the QGP</a:t>
            </a:r>
            <a:r>
              <a:rPr lang="en-US" altLang="zh-CN" sz="1600" b="0" i="0" dirty="0" smtClean="0">
                <a:solidFill>
                  <a:srgbClr val="800000"/>
                </a:solidFill>
                <a:ea typeface="宋体" charset="0"/>
                <a:cs typeface="宋体" charset="0"/>
              </a:rPr>
              <a:t>			October 2015</a:t>
            </a:r>
            <a:r>
              <a:rPr lang="en-US" altLang="zh-CN" sz="1600" b="0" i="0" baseline="0" dirty="0" smtClean="0">
                <a:solidFill>
                  <a:srgbClr val="800000"/>
                </a:solidFill>
                <a:ea typeface="宋体" charset="0"/>
                <a:cs typeface="宋体" charset="0"/>
              </a:rPr>
              <a:t>		 CCNU, Wuhan, China</a:t>
            </a:r>
            <a:endParaRPr lang="en-US" sz="1600" b="0" i="0" dirty="0">
              <a:solidFill>
                <a:srgbClr val="8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lnSpc>
          <a:spcPts val="2475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ctr" defTabSz="457200" rtl="0" eaLnBrk="0" fontAlgn="base" hangingPunct="0">
        <a:lnSpc>
          <a:spcPts val="2475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lnSpc>
          <a:spcPts val="2475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lnSpc>
          <a:spcPts val="2475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lnSpc>
          <a:spcPts val="2475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" charset="0"/>
          <a:ea typeface="ＭＳ Ｐゴシック" charset="0"/>
          <a:cs typeface="ＭＳ Ｐゴシック" charset="0"/>
        </a:defRPr>
      </a:lvl5pPr>
      <a:lvl6pPr marL="1897063" algn="l" defTabSz="457200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0"/>
        </a:defRPr>
      </a:lvl6pPr>
      <a:lvl7pPr marL="2354263" algn="l" defTabSz="457200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0"/>
        </a:defRPr>
      </a:lvl7pPr>
      <a:lvl8pPr marL="2811463" algn="l" defTabSz="457200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0"/>
        </a:defRPr>
      </a:lvl8pPr>
      <a:lvl9pPr marL="3268663" algn="l" defTabSz="457200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0"/>
        </a:defRPr>
      </a:lvl9pPr>
    </p:titleStyle>
    <p:bodyStyle>
      <a:lvl1pPr marL="431800" indent="-323850" algn="l" defTabSz="457200" rtl="0" eaLnBrk="0" fontAlgn="base" hangingPunct="0">
        <a:lnSpc>
          <a:spcPts val="2475"/>
        </a:lnSpc>
        <a:spcBef>
          <a:spcPct val="0"/>
        </a:spcBef>
        <a:spcAft>
          <a:spcPts val="1413"/>
        </a:spcAft>
        <a:buClr>
          <a:srgbClr val="000000"/>
        </a:buClr>
        <a:buSzPct val="45000"/>
        <a:buFont typeface="StarSymbol" charset="0"/>
        <a:buChar char="●"/>
        <a:defRPr sz="32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863600" indent="-287338" algn="l" defTabSz="457200" rtl="0" eaLnBrk="0" fontAlgn="base" hangingPunct="0">
        <a:lnSpc>
          <a:spcPts val="2475"/>
        </a:lnSpc>
        <a:spcBef>
          <a:spcPct val="0"/>
        </a:spcBef>
        <a:spcAft>
          <a:spcPts val="1125"/>
        </a:spcAft>
        <a:buClr>
          <a:srgbClr val="000000"/>
        </a:buClr>
        <a:buSzPct val="75000"/>
        <a:buFont typeface="StarSymbol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295400" indent="-215900" algn="l" defTabSz="457200" rtl="0" eaLnBrk="0" fontAlgn="base" hangingPunct="0">
        <a:lnSpc>
          <a:spcPts val="2475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</a:defRPr>
      </a:lvl3pPr>
      <a:lvl4pPr marL="1727200" indent="-215900" algn="l" defTabSz="457200" rtl="0" eaLnBrk="0" fontAlgn="base" hangingPunct="0">
        <a:lnSpc>
          <a:spcPts val="2475"/>
        </a:lnSpc>
        <a:spcBef>
          <a:spcPct val="0"/>
        </a:spcBef>
        <a:spcAft>
          <a:spcPts val="563"/>
        </a:spcAft>
        <a:buClr>
          <a:srgbClr val="000000"/>
        </a:buClr>
        <a:buSzPct val="75000"/>
        <a:buFont typeface="StarSymbol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159000" indent="-215900" algn="l" defTabSz="457200" rtl="0" eaLnBrk="0" fontAlgn="base" hangingPunct="0">
        <a:lnSpc>
          <a:spcPts val="2475"/>
        </a:lnSpc>
        <a:spcBef>
          <a:spcPct val="0"/>
        </a:spcBef>
        <a:spcAft>
          <a:spcPts val="275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</a:defRPr>
      </a:lvl5pPr>
      <a:lvl6pPr marL="2616200" indent="-215900" algn="l" defTabSz="457200" rtl="0" fontAlgn="base" hangingPunct="0">
        <a:lnSpc>
          <a:spcPts val="2475"/>
        </a:lnSpc>
        <a:spcBef>
          <a:spcPct val="0"/>
        </a:spcBef>
        <a:spcAft>
          <a:spcPts val="275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</a:defRPr>
      </a:lvl6pPr>
      <a:lvl7pPr marL="3073400" indent="-215900" algn="l" defTabSz="457200" rtl="0" fontAlgn="base" hangingPunct="0">
        <a:lnSpc>
          <a:spcPts val="2475"/>
        </a:lnSpc>
        <a:spcBef>
          <a:spcPct val="0"/>
        </a:spcBef>
        <a:spcAft>
          <a:spcPts val="275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</a:defRPr>
      </a:lvl7pPr>
      <a:lvl8pPr marL="3530600" indent="-215900" algn="l" defTabSz="457200" rtl="0" fontAlgn="base" hangingPunct="0">
        <a:lnSpc>
          <a:spcPts val="2475"/>
        </a:lnSpc>
        <a:spcBef>
          <a:spcPct val="0"/>
        </a:spcBef>
        <a:spcAft>
          <a:spcPts val="275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</a:defRPr>
      </a:lvl8pPr>
      <a:lvl9pPr marL="3987800" indent="-215900" algn="l" defTabSz="457200" rtl="0" fontAlgn="base" hangingPunct="0">
        <a:lnSpc>
          <a:spcPts val="2475"/>
        </a:lnSpc>
        <a:spcBef>
          <a:spcPct val="0"/>
        </a:spcBef>
        <a:spcAft>
          <a:spcPts val="275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3.png"/><Relationship Id="rId1" Type="http://schemas.microsoft.com/office/2007/relationships/media" Target="../media/media2.gif"/><Relationship Id="rId2" Type="http://schemas.openxmlformats.org/officeDocument/2006/relationships/video" Target="../media/media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6.png"/><Relationship Id="rId1" Type="http://schemas.microsoft.com/office/2007/relationships/media" Target="../media/media3.gif"/><Relationship Id="rId2" Type="http://schemas.openxmlformats.org/officeDocument/2006/relationships/video" Target="../media/media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7.png"/><Relationship Id="rId1" Type="http://schemas.microsoft.com/office/2007/relationships/media" Target="../media/media4.gif"/><Relationship Id="rId2" Type="http://schemas.openxmlformats.org/officeDocument/2006/relationships/video" Target="../media/media4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gif"/><Relationship Id="rId3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oleObject" Target="../embeddings/oleObject4.bin"/><Relationship Id="rId7" Type="http://schemas.openxmlformats.org/officeDocument/2006/relationships/image" Target="../media/image12.e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13.emf"/><Relationship Id="rId10" Type="http://schemas.openxmlformats.org/officeDocument/2006/relationships/oleObject" Target="../embeddings/oleObject6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7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8.e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19.emf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2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21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2.e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23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myweb.ecu.edu/linz/ampt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5.png"/><Relationship Id="rId5" Type="http://schemas.openxmlformats.org/officeDocument/2006/relationships/image" Target="../media/image26.jpeg"/><Relationship Id="rId1" Type="http://schemas.microsoft.com/office/2007/relationships/media" Target="../media/media5.gif"/><Relationship Id="rId2" Type="http://schemas.openxmlformats.org/officeDocument/2006/relationships/video" Target="../media/media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jp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39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39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3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50.wmf"/><Relationship Id="rId6" Type="http://schemas.openxmlformats.org/officeDocument/2006/relationships/oleObject" Target="../embeddings/oleObject18.bin"/><Relationship Id="rId7" Type="http://schemas.openxmlformats.org/officeDocument/2006/relationships/image" Target="../media/image51.wmf"/><Relationship Id="rId8" Type="http://schemas.openxmlformats.org/officeDocument/2006/relationships/oleObject" Target="../embeddings/oleObject19.bin"/><Relationship Id="rId9" Type="http://schemas.openxmlformats.org/officeDocument/2006/relationships/image" Target="../media/image52.wmf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4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5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6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7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4" Type="http://schemas.openxmlformats.org/officeDocument/2006/relationships/image" Target="../media/image59.emf"/><Relationship Id="rId5" Type="http://schemas.openxmlformats.org/officeDocument/2006/relationships/image" Target="../media/image60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5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video" Target="../media/media6.avi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6" Type="http://schemas.openxmlformats.org/officeDocument/2006/relationships/oleObject" Target="../embeddings/oleObject21.bin"/><Relationship Id="rId7" Type="http://schemas.openxmlformats.org/officeDocument/2006/relationships/image" Target="../media/image61.emf"/><Relationship Id="rId1" Type="http://schemas.openxmlformats.org/officeDocument/2006/relationships/vmlDrawing" Target="../drawings/vmlDrawing11.vml"/><Relationship Id="rId2" Type="http://schemas.microsoft.com/office/2007/relationships/media" Target="../media/media6.avi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63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64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65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4" Type="http://schemas.openxmlformats.org/officeDocument/2006/relationships/image" Target="../media/image67.jpeg"/><Relationship Id="rId5" Type="http://schemas.openxmlformats.org/officeDocument/2006/relationships/oleObject" Target="../embeddings/oleObject25.bin"/><Relationship Id="rId6" Type="http://schemas.openxmlformats.org/officeDocument/2006/relationships/image" Target="../media/image66.wmf"/><Relationship Id="rId7" Type="http://schemas.openxmlformats.org/officeDocument/2006/relationships/oleObject" Target="../embeddings/oleObject26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69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4" Type="http://schemas.openxmlformats.org/officeDocument/2006/relationships/image" Target="../media/image73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7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4" Type="http://schemas.openxmlformats.org/officeDocument/2006/relationships/image" Target="../media/image76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74.emf"/><Relationship Id="rId7" Type="http://schemas.openxmlformats.org/officeDocument/2006/relationships/oleObject" Target="../embeddings/oleObject30.bin"/><Relationship Id="rId8" Type="http://schemas.openxmlformats.org/officeDocument/2006/relationships/image" Target="../media/image75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uhan1_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325"/>
            <a:ext cx="10077450" cy="6718300"/>
          </a:xfrm>
          <a:prstGeom prst="rect">
            <a:avLst/>
          </a:prstGeom>
          <a:noFill/>
          <a:effectLst/>
        </p:spPr>
      </p:pic>
      <p:sp>
        <p:nvSpPr>
          <p:cNvPr id="3073" name="Text Box 2"/>
          <p:cNvSpPr txBox="1">
            <a:spLocks noChangeArrowheads="1"/>
          </p:cNvSpPr>
          <p:nvPr/>
        </p:nvSpPr>
        <p:spPr bwMode="auto">
          <a:xfrm>
            <a:off x="3514725" y="0"/>
            <a:ext cx="2895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dirty="0" smtClean="0">
                <a:solidFill>
                  <a:srgbClr val="000090"/>
                </a:solidFill>
              </a:rPr>
              <a:t>AMPT Part-I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2600325" y="5534025"/>
            <a:ext cx="4267200" cy="1524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rgbClr val="FFFF00"/>
                </a:solidFill>
                <a:latin typeface="Times New Roman" charset="0"/>
                <a:cs typeface="+mn-cs"/>
              </a:rPr>
              <a:t>Zi</a:t>
            </a:r>
            <a:r>
              <a:rPr 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-Wei Lin (</a:t>
            </a:r>
            <a:r>
              <a:rPr lang="zh-CN" alt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林子威</a:t>
            </a:r>
            <a:r>
              <a:rPr 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)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Department of Physics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East Carolina University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Greenville, NC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4352928" y="200025"/>
            <a:ext cx="1828797" cy="3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3200" dirty="0" smtClean="0">
                <a:solidFill>
                  <a:srgbClr val="000090"/>
                </a:solidFill>
                <a:latin typeface="Times" charset="0"/>
              </a:rPr>
              <a:t>Outline</a:t>
            </a:r>
            <a:endParaRPr lang="en-GB" sz="360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24125" y="1190625"/>
            <a:ext cx="6324600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Part 1: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2800" dirty="0" smtClean="0">
              <a:solidFill>
                <a:srgbClr val="000090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Motivation 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Structure of the AMPT model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Individual components of AMPT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2800" b="0" dirty="0" smtClean="0">
              <a:solidFill>
                <a:srgbClr val="000090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800" dirty="0" smtClean="0">
                <a:solidFill>
                  <a:srgbClr val="A6A6A6"/>
                </a:solidFill>
                <a:latin typeface="Times" charset="0"/>
              </a:rPr>
              <a:t>Part 2: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Maintenance and past </a:t>
            </a:r>
            <a:r>
              <a:rPr lang="en-GB" sz="2800" b="0" dirty="0" smtClean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developments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Selected results based on AMPT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Challenges</a:t>
            </a:r>
            <a:r>
              <a:rPr lang="en-GB" sz="2800" b="0" dirty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 </a:t>
            </a:r>
            <a:r>
              <a:rPr lang="en-GB" sz="2800" b="0" dirty="0" smtClean="0">
                <a:solidFill>
                  <a:schemeClr val="bg1">
                    <a:lumMod val="65000"/>
                  </a:schemeClr>
                </a:solidFill>
                <a:latin typeface="Times" charset="0"/>
              </a:rPr>
              <a:t>&amp; opportunities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-180975"/>
            <a:ext cx="10077450" cy="7620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 smtClean="0">
                <a:solidFill>
                  <a:srgbClr val="000090"/>
                </a:solidFill>
              </a:rPr>
              <a:t>For comprehensive simulations of </a:t>
            </a:r>
            <a:r>
              <a:rPr lang="en-GB" sz="2800" dirty="0">
                <a:solidFill>
                  <a:srgbClr val="000090"/>
                </a:solidFill>
              </a:rPr>
              <a:t>high energy heavy ion </a:t>
            </a:r>
            <a:r>
              <a:rPr lang="en-GB" sz="2800" dirty="0" smtClean="0">
                <a:solidFill>
                  <a:srgbClr val="000090"/>
                </a:solidFill>
              </a:rPr>
              <a:t>collisions</a:t>
            </a:r>
            <a:endParaRPr lang="en-GB" sz="2800" dirty="0">
              <a:solidFill>
                <a:srgbClr val="000090"/>
              </a:solidFill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85728" y="609600"/>
            <a:ext cx="4265240" cy="537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dirty="0">
                <a:solidFill>
                  <a:srgbClr val="0000FF"/>
                </a:solidFill>
                <a:latin typeface="Times" charset="0"/>
              </a:rPr>
              <a:t>		We need</a:t>
            </a:r>
            <a:r>
              <a:rPr lang="en-GB" dirty="0" smtClean="0">
                <a:solidFill>
                  <a:srgbClr val="0000FF"/>
                </a:solidFill>
                <a:latin typeface="Times" charset="0"/>
              </a:rPr>
              <a:t>:</a:t>
            </a:r>
            <a:endParaRPr lang="en-GB" b="0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>
                <a:solidFill>
                  <a:schemeClr val="tx1"/>
                </a:solidFill>
                <a:latin typeface="Times" charset="0"/>
              </a:rPr>
              <a:t>Initial 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particle/energy 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production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Pre-equilibrium interactions: 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sz="2000" b="0" i="1" dirty="0" smtClean="0">
                <a:solidFill>
                  <a:schemeClr val="tx1"/>
                </a:solidFill>
                <a:latin typeface="Times" charset="0"/>
              </a:rPr>
              <a:t>equilibration, </a:t>
            </a:r>
            <a:r>
              <a:rPr lang="en-GB" sz="2000" b="0" i="1" dirty="0" err="1" smtClean="0">
                <a:solidFill>
                  <a:schemeClr val="tx1"/>
                </a:solidFill>
                <a:latin typeface="Times" charset="0"/>
              </a:rPr>
              <a:t>thermalization</a:t>
            </a:r>
            <a:r>
              <a:rPr lang="en-GB" sz="2000" b="0" i="1" dirty="0" smtClean="0">
                <a:solidFill>
                  <a:schemeClr val="tx1"/>
                </a:solidFill>
                <a:latin typeface="Times" charset="0"/>
              </a:rPr>
              <a:t>, initial flow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Space-time evolution of QGP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 err="1" smtClean="0">
                <a:solidFill>
                  <a:schemeClr val="tx1"/>
                </a:solidFill>
                <a:latin typeface="Times" charset="0"/>
              </a:rPr>
              <a:t>Hadronization</a:t>
            </a:r>
            <a:endParaRPr lang="en-GB" b="0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>
                <a:solidFill>
                  <a:schemeClr val="tx1"/>
                </a:solidFill>
                <a:latin typeface="Times" charset="0"/>
              </a:rPr>
              <a:t>/QCD phase transition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b="0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45000"/>
            </a:pP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Hadronic 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interactions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352925" y="581025"/>
            <a:ext cx="5724525" cy="570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i="1" dirty="0">
                <a:solidFill>
                  <a:srgbClr val="008000"/>
                </a:solidFill>
                <a:latin typeface="Times" charset="0"/>
              </a:rPr>
              <a:t>		</a:t>
            </a:r>
            <a:r>
              <a:rPr lang="en-GB" i="1" dirty="0" smtClean="0">
                <a:solidFill>
                  <a:srgbClr val="008000"/>
                </a:solidFill>
                <a:latin typeface="Times" charset="0"/>
              </a:rPr>
              <a:t>	</a:t>
            </a:r>
            <a:r>
              <a:rPr lang="en-GB" dirty="0" smtClean="0">
                <a:solidFill>
                  <a:srgbClr val="0000FF"/>
                </a:solidFill>
                <a:latin typeface="Times" charset="0"/>
              </a:rPr>
              <a:t>Choices</a:t>
            </a:r>
            <a:r>
              <a:rPr lang="en-GB" dirty="0" smtClean="0">
                <a:solidFill>
                  <a:srgbClr val="3366FF"/>
                </a:solidFill>
                <a:latin typeface="Times" charset="0"/>
              </a:rPr>
              <a:t>:</a:t>
            </a:r>
            <a:endParaRPr lang="en-GB" dirty="0">
              <a:solidFill>
                <a:srgbClr val="008000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i="1" dirty="0" err="1">
                <a:solidFill>
                  <a:srgbClr val="008000"/>
                </a:solidFill>
                <a:latin typeface="Times" charset="0"/>
              </a:rPr>
              <a:t>Soft+hard</a:t>
            </a:r>
            <a:r>
              <a:rPr lang="en-GB" i="1" dirty="0">
                <a:solidFill>
                  <a:srgbClr val="008000"/>
                </a:solidFill>
                <a:latin typeface="Times" charset="0"/>
              </a:rPr>
              <a:t> </a:t>
            </a:r>
            <a:r>
              <a:rPr lang="en-GB" i="1" dirty="0" smtClean="0">
                <a:solidFill>
                  <a:srgbClr val="008000"/>
                </a:solidFill>
                <a:latin typeface="Times" charset="0"/>
              </a:rPr>
              <a:t>model</a:t>
            </a:r>
            <a:r>
              <a:rPr lang="en-GB" i="1" dirty="0">
                <a:solidFill>
                  <a:srgbClr val="008000"/>
                </a:solidFill>
                <a:latin typeface="Times" charset="0"/>
              </a:rPr>
              <a:t> </a:t>
            </a:r>
            <a:r>
              <a:rPr lang="en-GB" i="1" dirty="0" smtClean="0">
                <a:solidFill>
                  <a:srgbClr val="008000"/>
                </a:solidFill>
                <a:latin typeface="Times" charset="0"/>
              </a:rPr>
              <a:t>(&amp; string melting)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</a:t>
            </a:r>
            <a:r>
              <a:rPr lang="en-GB" b="0" i="1" dirty="0" smtClean="0">
                <a:solidFill>
                  <a:srgbClr val="008000"/>
                </a:solidFill>
                <a:latin typeface="Times" charset="0"/>
              </a:rPr>
              <a:t> 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CGC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, </a:t>
            </a:r>
            <a:r>
              <a:rPr lang="en-GB" b="0" i="1" dirty="0" err="1">
                <a:solidFill>
                  <a:schemeClr val="tx1"/>
                </a:solidFill>
                <a:latin typeface="Times" charset="0"/>
              </a:rPr>
              <a:t>pQCD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, ...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b="0" i="1" dirty="0">
              <a:solidFill>
                <a:srgbClr val="008000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</a:pP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Parton cascade (</a:t>
            </a:r>
            <a:r>
              <a:rPr lang="en-GB" i="1" dirty="0">
                <a:solidFill>
                  <a:srgbClr val="008000"/>
                </a:solidFill>
                <a:latin typeface="Times" charset="0"/>
              </a:rPr>
              <a:t>ZPC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, MPC, BAMPS</a:t>
            </a:r>
            <a:r>
              <a:rPr lang="en-US" b="0" i="1" dirty="0">
                <a:solidFill>
                  <a:schemeClr val="tx1"/>
                </a:solidFill>
                <a:latin typeface="Times" charset="0"/>
              </a:rPr>
              <a:t>)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, </a:t>
            </a:r>
            <a:endParaRPr lang="en-GB" b="0" i="1" dirty="0" smtClean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</a:pP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CGC, </a:t>
            </a:r>
            <a:r>
              <a:rPr lang="en-GB" b="0" i="1" dirty="0" err="1" smtClean="0">
                <a:solidFill>
                  <a:schemeClr val="tx1"/>
                </a:solidFill>
                <a:latin typeface="Times" charset="0"/>
              </a:rPr>
              <a:t>AdS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/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CFT, …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b="0" i="1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Parton cascade (</a:t>
            </a:r>
            <a:r>
              <a:rPr lang="en-GB" i="1" dirty="0" smtClean="0">
                <a:solidFill>
                  <a:srgbClr val="008000"/>
                </a:solidFill>
                <a:latin typeface="Times" charset="0"/>
              </a:rPr>
              <a:t>ZPC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 MPC, BAMPS</a:t>
            </a:r>
            <a:r>
              <a:rPr lang="en-US" b="0" i="1" dirty="0" smtClean="0">
                <a:solidFill>
                  <a:schemeClr val="tx1"/>
                </a:solidFill>
                <a:latin typeface="Times" charset="0"/>
              </a:rPr>
              <a:t>)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 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(ideal, viscous, anisotropic) hydrodynamics, .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..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b="0" i="1" dirty="0" smtClean="0">
              <a:solidFill>
                <a:srgbClr val="008000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i="1" dirty="0" smtClean="0">
                <a:solidFill>
                  <a:srgbClr val="008000"/>
                </a:solidFill>
                <a:latin typeface="Times" charset="0"/>
              </a:rPr>
              <a:t>Quark coalescence/parton recombination, string </a:t>
            </a:r>
            <a:r>
              <a:rPr lang="en-GB" i="1" dirty="0">
                <a:solidFill>
                  <a:srgbClr val="008000"/>
                </a:solidFill>
                <a:latin typeface="Times" charset="0"/>
              </a:rPr>
              <a:t>fragmentation</a:t>
            </a:r>
            <a:r>
              <a:rPr lang="en-GB" b="0" i="1" dirty="0">
                <a:solidFill>
                  <a:srgbClr val="008000"/>
                </a:solidFill>
                <a:latin typeface="Times" charset="0"/>
              </a:rPr>
              <a:t>, 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Cooper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-Frye, statistical 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hadronization, independent 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fragmentation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 rate equations, .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..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b="0" i="1" dirty="0">
              <a:solidFill>
                <a:srgbClr val="008000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H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adron 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cascade </a:t>
            </a:r>
            <a:r>
              <a:rPr lang="en-GB" b="0" i="1" dirty="0">
                <a:latin typeface="Times" charset="0"/>
              </a:rPr>
              <a:t>(</a:t>
            </a:r>
            <a:r>
              <a:rPr lang="en-GB" i="1" dirty="0">
                <a:solidFill>
                  <a:srgbClr val="008000"/>
                </a:solidFill>
                <a:latin typeface="Times" charset="0"/>
              </a:rPr>
              <a:t>ART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, RQMD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 </a:t>
            </a:r>
            <a:r>
              <a:rPr lang="en-GB" b="0" i="1" dirty="0" err="1" smtClean="0">
                <a:solidFill>
                  <a:schemeClr val="tx1"/>
                </a:solidFill>
                <a:latin typeface="Times" charset="0"/>
              </a:rPr>
              <a:t>UrQMD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, 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...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), 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thermal 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model (w/ </a:t>
            </a:r>
            <a:r>
              <a:rPr lang="en-GB" b="0" i="1" dirty="0" err="1" smtClean="0">
                <a:solidFill>
                  <a:schemeClr val="tx1"/>
                </a:solidFill>
                <a:latin typeface="Times" charset="0"/>
              </a:rPr>
              <a:t>freezeout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 temperatures), </a:t>
            </a:r>
            <a:r>
              <a:rPr lang="en-US" b="0" i="1" dirty="0" smtClean="0">
                <a:solidFill>
                  <a:schemeClr val="tx1"/>
                </a:solidFill>
                <a:latin typeface="Times" charset="0"/>
              </a:rPr>
              <a:t>…</a:t>
            </a:r>
            <a:endParaRPr lang="en-GB" b="0" i="1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6677025"/>
            <a:ext cx="10077450" cy="3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600" b="0" dirty="0" smtClean="0">
                <a:solidFill>
                  <a:srgbClr val="800000"/>
                </a:solidFill>
                <a:latin typeface="Times" charset="0"/>
              </a:rPr>
              <a:t>The </a:t>
            </a:r>
            <a:r>
              <a:rPr lang="en-GB" sz="2600" b="0" dirty="0">
                <a:solidFill>
                  <a:srgbClr val="800000"/>
                </a:solidFill>
                <a:latin typeface="Times" charset="0"/>
              </a:rPr>
              <a:t>AMPT model </a:t>
            </a:r>
            <a:r>
              <a:rPr lang="en-GB" sz="2600" b="0" dirty="0" smtClean="0">
                <a:solidFill>
                  <a:srgbClr val="800000"/>
                </a:solidFill>
                <a:latin typeface="Times" charset="0"/>
              </a:rPr>
              <a:t>currently includes the </a:t>
            </a:r>
            <a:r>
              <a:rPr lang="en-GB" sz="2600" i="1" dirty="0" smtClean="0">
                <a:solidFill>
                  <a:srgbClr val="008000"/>
                </a:solidFill>
                <a:latin typeface="Times" charset="0"/>
              </a:rPr>
              <a:t>green</a:t>
            </a:r>
            <a:r>
              <a:rPr lang="en-GB" sz="2600" b="0" i="1" dirty="0" smtClean="0">
                <a:solidFill>
                  <a:srgbClr val="008000"/>
                </a:solidFill>
                <a:latin typeface="Times" charset="0"/>
              </a:rPr>
              <a:t> </a:t>
            </a:r>
            <a:r>
              <a:rPr lang="en-GB" sz="2600" b="0" dirty="0" smtClean="0">
                <a:solidFill>
                  <a:srgbClr val="800000"/>
                </a:solidFill>
                <a:latin typeface="Times" charset="0"/>
              </a:rPr>
              <a:t>components for each phase</a:t>
            </a:r>
            <a:r>
              <a:rPr lang="en-GB" sz="2600" b="0" dirty="0" smtClean="0">
                <a:solidFill>
                  <a:schemeClr val="tx1"/>
                </a:solidFill>
                <a:latin typeface="Times" charset="0"/>
              </a:rPr>
              <a:t>.</a:t>
            </a:r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>
            <a:off x="1381125" y="14192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25"/>
          <p:cNvSpPr>
            <a:spLocks noChangeShapeType="1"/>
          </p:cNvSpPr>
          <p:nvPr/>
        </p:nvSpPr>
        <p:spPr bwMode="auto">
          <a:xfrm>
            <a:off x="1381125" y="26384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25"/>
          <p:cNvSpPr>
            <a:spLocks noChangeShapeType="1"/>
          </p:cNvSpPr>
          <p:nvPr/>
        </p:nvSpPr>
        <p:spPr bwMode="auto">
          <a:xfrm>
            <a:off x="1381125" y="50768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>
            <a:off x="7004049" y="14192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>
            <a:off x="7004049" y="25622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>
            <a:off x="7004049" y="50768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1373187" y="36290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7011987" y="3629025"/>
            <a:ext cx="7938" cy="381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287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1"/>
      <p:bldP spid="11268" grpId="1"/>
      <p:bldP spid="9" grpId="0" animBg="1"/>
      <p:bldP spid="10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Line 2"/>
          <p:cNvSpPr>
            <a:spLocks noChangeShapeType="1"/>
          </p:cNvSpPr>
          <p:nvPr/>
        </p:nvSpPr>
        <p:spPr bwMode="auto">
          <a:xfrm>
            <a:off x="1355725" y="1227138"/>
            <a:ext cx="952500" cy="1587"/>
          </a:xfrm>
          <a:prstGeom prst="line">
            <a:avLst/>
          </a:prstGeom>
          <a:noFill/>
          <a:ln w="91440">
            <a:solidFill>
              <a:srgbClr val="8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2220913" y="5284174"/>
            <a:ext cx="6553200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Extended ART </a:t>
            </a:r>
            <a:r>
              <a:rPr lang="en-GB" b="0" dirty="0" smtClean="0">
                <a:latin typeface="Times" charset="0"/>
              </a:rPr>
              <a:t>(hadron cascade)</a:t>
            </a:r>
            <a:endParaRPr lang="en-GB" b="0" dirty="0">
              <a:latin typeface="Times" charset="0"/>
            </a:endParaRP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466725" y="1098552"/>
            <a:ext cx="883728" cy="34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3200" b="0">
                <a:latin typeface="Times" charset="0"/>
              </a:rPr>
              <a:t>A+B</a:t>
            </a:r>
            <a:endParaRPr lang="en-GB" sz="2800" b="0" i="1">
              <a:solidFill>
                <a:schemeClr val="bg2"/>
              </a:solidFill>
              <a:latin typeface="Times" charset="0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2363787" y="6562725"/>
            <a:ext cx="3352800" cy="33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0" i="1" dirty="0">
                <a:solidFill>
                  <a:schemeClr val="tx1"/>
                </a:solidFill>
                <a:latin typeface="Times" charset="0"/>
              </a:rPr>
              <a:t>Final particle spectra</a:t>
            </a:r>
          </a:p>
        </p:txBody>
      </p:sp>
      <p:sp>
        <p:nvSpPr>
          <p:cNvPr id="24582" name="AutoShape 10"/>
          <p:cNvSpPr>
            <a:spLocks noChangeArrowheads="1"/>
          </p:cNvSpPr>
          <p:nvPr/>
        </p:nvSpPr>
        <p:spPr bwMode="auto">
          <a:xfrm>
            <a:off x="2152653" y="5200650"/>
            <a:ext cx="6629400" cy="457200"/>
          </a:xfrm>
          <a:prstGeom prst="roundRect">
            <a:avLst>
              <a:gd name="adj" fmla="val 236"/>
            </a:avLst>
          </a:prstGeom>
          <a:noFill/>
          <a:ln w="9144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Line 13"/>
          <p:cNvSpPr>
            <a:spLocks noChangeShapeType="1"/>
          </p:cNvSpPr>
          <p:nvPr/>
        </p:nvSpPr>
        <p:spPr bwMode="auto">
          <a:xfrm>
            <a:off x="3981450" y="1724025"/>
            <a:ext cx="0" cy="1143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Line 14"/>
          <p:cNvSpPr>
            <a:spLocks noChangeShapeType="1"/>
          </p:cNvSpPr>
          <p:nvPr/>
        </p:nvSpPr>
        <p:spPr bwMode="auto">
          <a:xfrm flipH="1">
            <a:off x="3981450" y="4391025"/>
            <a:ext cx="0" cy="762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AutoShape 17"/>
          <p:cNvSpPr>
            <a:spLocks noChangeArrowheads="1"/>
          </p:cNvSpPr>
          <p:nvPr/>
        </p:nvSpPr>
        <p:spPr bwMode="auto">
          <a:xfrm>
            <a:off x="2555875" y="2867025"/>
            <a:ext cx="4016375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24586" name="Text Box 19"/>
          <p:cNvSpPr txBox="1">
            <a:spLocks noChangeArrowheads="1"/>
          </p:cNvSpPr>
          <p:nvPr/>
        </p:nvSpPr>
        <p:spPr bwMode="auto">
          <a:xfrm>
            <a:off x="4241265" y="5728780"/>
            <a:ext cx="5523447" cy="6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>
                <a:solidFill>
                  <a:srgbClr val="0000FF"/>
                </a:solidFill>
              </a:rPr>
              <a:t>Hadrons freeze out </a:t>
            </a:r>
            <a:r>
              <a:rPr lang="en-GB" b="0" dirty="0" smtClean="0">
                <a:solidFill>
                  <a:srgbClr val="0000FF"/>
                </a:solidFill>
              </a:rPr>
              <a:t>(at </a:t>
            </a:r>
            <a:r>
              <a:rPr lang="en-GB" b="0" dirty="0">
                <a:solidFill>
                  <a:srgbClr val="0000FF"/>
                </a:solidFill>
              </a:rPr>
              <a:t>a </a:t>
            </a:r>
            <a:r>
              <a:rPr lang="en-GB" b="0" dirty="0" smtClean="0">
                <a:solidFill>
                  <a:srgbClr val="0000FF"/>
                </a:solidFill>
              </a:rPr>
              <a:t>global cut</a:t>
            </a:r>
            <a:r>
              <a:rPr lang="en-GB" b="0" dirty="0">
                <a:solidFill>
                  <a:srgbClr val="0000FF"/>
                </a:solidFill>
              </a:rPr>
              <a:t>-off time);</a:t>
            </a:r>
          </a:p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 smtClean="0">
                <a:solidFill>
                  <a:srgbClr val="0000FF"/>
                </a:solidFill>
              </a:rPr>
              <a:t>then strong</a:t>
            </a:r>
            <a:r>
              <a:rPr lang="en-GB" b="0" dirty="0">
                <a:solidFill>
                  <a:srgbClr val="0000FF"/>
                </a:solidFill>
              </a:rPr>
              <a:t>-decay all remaining resonances</a:t>
            </a:r>
          </a:p>
        </p:txBody>
      </p:sp>
      <p:sp>
        <p:nvSpPr>
          <p:cNvPr id="24587" name="Line 20"/>
          <p:cNvSpPr>
            <a:spLocks noChangeShapeType="1"/>
          </p:cNvSpPr>
          <p:nvPr/>
        </p:nvSpPr>
        <p:spPr bwMode="auto">
          <a:xfrm>
            <a:off x="3963990" y="5616575"/>
            <a:ext cx="4763" cy="803275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Rectangle 23"/>
          <p:cNvSpPr>
            <a:spLocks noChangeArrowheads="1"/>
          </p:cNvSpPr>
          <p:nvPr/>
        </p:nvSpPr>
        <p:spPr bwMode="auto">
          <a:xfrm>
            <a:off x="2144712" y="3933828"/>
            <a:ext cx="579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0" dirty="0">
                <a:solidFill>
                  <a:schemeClr val="tx1"/>
                </a:solidFill>
              </a:rPr>
              <a:t>Hadronization (</a:t>
            </a:r>
            <a:r>
              <a:rPr lang="en-GB" dirty="0">
                <a:solidFill>
                  <a:schemeClr val="tx1"/>
                </a:solidFill>
              </a:rPr>
              <a:t>Lund s</a:t>
            </a:r>
            <a:r>
              <a:rPr lang="en-GB" dirty="0" smtClean="0">
                <a:solidFill>
                  <a:schemeClr val="tx1"/>
                </a:solidFill>
              </a:rPr>
              <a:t>tring fragmentation</a:t>
            </a:r>
            <a:r>
              <a:rPr lang="en-GB" b="0" dirty="0" smtClean="0">
                <a:solidFill>
                  <a:schemeClr val="tx1"/>
                </a:solidFill>
              </a:rPr>
              <a:t>)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4589" name="AutoShape 24"/>
          <p:cNvSpPr>
            <a:spLocks noChangeArrowheads="1"/>
          </p:cNvSpPr>
          <p:nvPr/>
        </p:nvSpPr>
        <p:spPr bwMode="auto">
          <a:xfrm>
            <a:off x="2152650" y="3933825"/>
            <a:ext cx="5783262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25"/>
          <p:cNvSpPr>
            <a:spLocks noChangeShapeType="1"/>
          </p:cNvSpPr>
          <p:nvPr/>
        </p:nvSpPr>
        <p:spPr bwMode="auto">
          <a:xfrm>
            <a:off x="3981450" y="3324225"/>
            <a:ext cx="0" cy="6096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Text Box 27"/>
          <p:cNvSpPr txBox="1">
            <a:spLocks noChangeArrowheads="1"/>
          </p:cNvSpPr>
          <p:nvPr/>
        </p:nvSpPr>
        <p:spPr bwMode="auto">
          <a:xfrm>
            <a:off x="1228725" y="123825"/>
            <a:ext cx="7772400" cy="3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0" dirty="0">
                <a:solidFill>
                  <a:srgbClr val="000099"/>
                </a:solidFill>
              </a:rPr>
              <a:t>Structure of AMPT v1.xx </a:t>
            </a:r>
            <a:r>
              <a:rPr lang="en-GB" sz="2800" b="0" dirty="0" smtClean="0">
                <a:solidFill>
                  <a:schemeClr val="tx1"/>
                </a:solidFill>
              </a:rPr>
              <a:t>(</a:t>
            </a:r>
            <a:r>
              <a:rPr lang="en-GB" sz="2800" b="0" dirty="0">
                <a:solidFill>
                  <a:schemeClr val="tx1"/>
                </a:solidFill>
              </a:rPr>
              <a:t>D</a:t>
            </a:r>
            <a:r>
              <a:rPr lang="en-GB" sz="2800" b="0" dirty="0" smtClean="0">
                <a:solidFill>
                  <a:schemeClr val="tx1"/>
                </a:solidFill>
              </a:rPr>
              <a:t>efault version)</a:t>
            </a:r>
            <a:endParaRPr lang="en-GB" sz="2800" b="0" dirty="0">
              <a:solidFill>
                <a:schemeClr val="tx1"/>
              </a:solidFill>
            </a:endParaRPr>
          </a:p>
        </p:txBody>
      </p:sp>
      <p:sp>
        <p:nvSpPr>
          <p:cNvPr id="24592" name="Line 31"/>
          <p:cNvSpPr>
            <a:spLocks noChangeShapeType="1"/>
          </p:cNvSpPr>
          <p:nvPr/>
        </p:nvSpPr>
        <p:spPr bwMode="auto">
          <a:xfrm flipH="1">
            <a:off x="6877050" y="1724025"/>
            <a:ext cx="0" cy="2209800"/>
          </a:xfrm>
          <a:prstGeom prst="line">
            <a:avLst/>
          </a:prstGeom>
          <a:noFill/>
          <a:ln w="91440">
            <a:solidFill>
              <a:schemeClr val="tx1"/>
            </a:solidFill>
            <a:prstDash val="sysDot"/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Line 33"/>
          <p:cNvSpPr>
            <a:spLocks noChangeShapeType="1"/>
          </p:cNvSpPr>
          <p:nvPr/>
        </p:nvSpPr>
        <p:spPr bwMode="auto">
          <a:xfrm>
            <a:off x="8416924" y="1724025"/>
            <a:ext cx="52388" cy="3429000"/>
          </a:xfrm>
          <a:prstGeom prst="line">
            <a:avLst/>
          </a:prstGeom>
          <a:noFill/>
          <a:ln w="91440">
            <a:solidFill>
              <a:schemeClr val="bg2"/>
            </a:solidFill>
            <a:prstDash val="sysDot"/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4" name="Rectangle 34"/>
          <p:cNvSpPr>
            <a:spLocks noChangeArrowheads="1"/>
          </p:cNvSpPr>
          <p:nvPr/>
        </p:nvSpPr>
        <p:spPr bwMode="auto">
          <a:xfrm>
            <a:off x="1458912" y="3400425"/>
            <a:ext cx="2415285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0" dirty="0" err="1">
                <a:solidFill>
                  <a:srgbClr val="0000FF"/>
                </a:solidFill>
              </a:rPr>
              <a:t>Partons</a:t>
            </a:r>
            <a:r>
              <a:rPr lang="en-GB" b="0" dirty="0">
                <a:solidFill>
                  <a:srgbClr val="0000FF"/>
                </a:solidFill>
              </a:rPr>
              <a:t> freeze out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24595" name="Text Box 35"/>
          <p:cNvSpPr txBox="1">
            <a:spLocks noChangeArrowheads="1"/>
          </p:cNvSpPr>
          <p:nvPr/>
        </p:nvSpPr>
        <p:spPr bwMode="auto">
          <a:xfrm>
            <a:off x="2474029" y="947741"/>
            <a:ext cx="7111572" cy="701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GB" b="0" dirty="0" smtClean="0">
                <a:solidFill>
                  <a:srgbClr val="006600"/>
                </a:solidFill>
                <a:latin typeface="Times" charset="0"/>
              </a:rPr>
              <a:t>HIJING1.0</a:t>
            </a:r>
            <a:r>
              <a:rPr lang="en-GB" b="0" dirty="0" smtClean="0">
                <a:solidFill>
                  <a:srgbClr val="006600"/>
                </a:solidFill>
              </a:rPr>
              <a:t>:</a:t>
            </a:r>
            <a:endParaRPr lang="en-GB" b="0" dirty="0">
              <a:solidFill>
                <a:srgbClr val="006600"/>
              </a:solidFill>
              <a:latin typeface="Times" charset="0"/>
            </a:endParaRPr>
          </a:p>
          <a:p>
            <a:pPr eaLnBrk="1"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dirty="0" err="1" smtClean="0">
                <a:solidFill>
                  <a:srgbClr val="006600"/>
                </a:solidFill>
              </a:rPr>
              <a:t>minijet</a:t>
            </a:r>
            <a:r>
              <a:rPr lang="en-GB" sz="2000" dirty="0" smtClean="0">
                <a:solidFill>
                  <a:srgbClr val="006600"/>
                </a:solidFill>
              </a:rPr>
              <a:t> </a:t>
            </a:r>
            <a:r>
              <a:rPr lang="en-GB" sz="2000" dirty="0" err="1" smtClean="0">
                <a:solidFill>
                  <a:srgbClr val="006600"/>
                </a:solidFill>
              </a:rPr>
              <a:t>partons</a:t>
            </a:r>
            <a:r>
              <a:rPr lang="en-GB" sz="2000" dirty="0" smtClean="0">
                <a:solidFill>
                  <a:srgbClr val="006600"/>
                </a:solidFill>
              </a:rPr>
              <a:t> </a:t>
            </a:r>
            <a:r>
              <a:rPr lang="en-GB" sz="2000" b="0" dirty="0" smtClean="0">
                <a:solidFill>
                  <a:srgbClr val="006600"/>
                </a:solidFill>
              </a:rPr>
              <a:t>(hard)</a:t>
            </a:r>
            <a:r>
              <a:rPr lang="en-GB" sz="2000" dirty="0" smtClean="0">
                <a:solidFill>
                  <a:srgbClr val="006600"/>
                </a:solidFill>
              </a:rPr>
              <a:t>,    </a:t>
            </a:r>
            <a:r>
              <a:rPr lang="en-GB" sz="2000" dirty="0">
                <a:solidFill>
                  <a:srgbClr val="006600"/>
                </a:solidFill>
              </a:rPr>
              <a:t>excited</a:t>
            </a:r>
            <a:r>
              <a:rPr lang="en-GB" sz="2000" i="1" dirty="0">
                <a:solidFill>
                  <a:srgbClr val="006600"/>
                </a:solidFill>
                <a:latin typeface="Times" charset="0"/>
              </a:rPr>
              <a:t> </a:t>
            </a:r>
            <a:r>
              <a:rPr lang="en-GB" sz="2000" dirty="0" smtClean="0">
                <a:solidFill>
                  <a:srgbClr val="006600"/>
                </a:solidFill>
              </a:rPr>
              <a:t>strings </a:t>
            </a:r>
            <a:r>
              <a:rPr lang="en-GB" sz="2000" b="0" dirty="0" smtClean="0">
                <a:solidFill>
                  <a:srgbClr val="006600"/>
                </a:solidFill>
              </a:rPr>
              <a:t>(soft)</a:t>
            </a:r>
            <a:r>
              <a:rPr lang="en-GB" sz="2000" dirty="0" smtClean="0">
                <a:solidFill>
                  <a:srgbClr val="006600"/>
                </a:solidFill>
              </a:rPr>
              <a:t>,  spectator nucleons</a:t>
            </a:r>
            <a:endParaRPr lang="en-GB" sz="2000" dirty="0">
              <a:solidFill>
                <a:srgbClr val="006600"/>
              </a:solidFill>
            </a:endParaRPr>
          </a:p>
        </p:txBody>
      </p:sp>
      <p:sp>
        <p:nvSpPr>
          <p:cNvPr id="24596" name="AutoShape 36"/>
          <p:cNvSpPr>
            <a:spLocks noChangeArrowheads="1"/>
          </p:cNvSpPr>
          <p:nvPr/>
        </p:nvSpPr>
        <p:spPr bwMode="auto">
          <a:xfrm>
            <a:off x="2373312" y="885828"/>
            <a:ext cx="7310437" cy="962025"/>
          </a:xfrm>
          <a:prstGeom prst="roundRect">
            <a:avLst>
              <a:gd name="adj" fmla="val 162"/>
            </a:avLst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Line 37"/>
          <p:cNvSpPr>
            <a:spLocks noChangeShapeType="1"/>
          </p:cNvSpPr>
          <p:nvPr/>
        </p:nvSpPr>
        <p:spPr bwMode="auto">
          <a:xfrm flipV="1">
            <a:off x="2511425" y="1724025"/>
            <a:ext cx="2362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38"/>
          <p:cNvSpPr>
            <a:spLocks noChangeShapeType="1"/>
          </p:cNvSpPr>
          <p:nvPr/>
        </p:nvSpPr>
        <p:spPr bwMode="auto">
          <a:xfrm flipV="1">
            <a:off x="5178425" y="1724025"/>
            <a:ext cx="2133600" cy="0"/>
          </a:xfrm>
          <a:prstGeom prst="line">
            <a:avLst/>
          </a:prstGeom>
          <a:noFill/>
          <a:ln w="9144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Line 39"/>
          <p:cNvSpPr>
            <a:spLocks noChangeShapeType="1"/>
          </p:cNvSpPr>
          <p:nvPr/>
        </p:nvSpPr>
        <p:spPr bwMode="auto">
          <a:xfrm flipV="1">
            <a:off x="7624763" y="1724025"/>
            <a:ext cx="1219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Line 40"/>
          <p:cNvSpPr>
            <a:spLocks noChangeShapeType="1"/>
          </p:cNvSpPr>
          <p:nvPr/>
        </p:nvSpPr>
        <p:spPr bwMode="auto">
          <a:xfrm flipV="1">
            <a:off x="7540625" y="1724025"/>
            <a:ext cx="1981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3201990" y="2943229"/>
            <a:ext cx="2676525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>
                <a:solidFill>
                  <a:srgbClr val="660066"/>
                </a:solidFill>
                <a:latin typeface="Times" charset="0"/>
              </a:rPr>
              <a:t>ZPC</a:t>
            </a:r>
            <a:r>
              <a:rPr lang="en-GB" b="0" dirty="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(parton 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c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ascade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)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544512" y="2105025"/>
            <a:ext cx="3383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dirty="0">
                <a:solidFill>
                  <a:srgbClr val="0000FF"/>
                </a:solidFill>
                <a:latin typeface="Times" charset="0"/>
              </a:rPr>
              <a:t>Generate </a:t>
            </a:r>
            <a:r>
              <a:rPr lang="en-GB" b="0" dirty="0" err="1" smtClean="0">
                <a:solidFill>
                  <a:srgbClr val="0000FF"/>
                </a:solidFill>
                <a:latin typeface="Times" charset="0"/>
              </a:rPr>
              <a:t>parton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space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-time</a:t>
            </a:r>
          </a:p>
        </p:txBody>
      </p:sp>
    </p:spTree>
    <p:extLst>
      <p:ext uri="{BB962C8B-B14F-4D97-AF65-F5344CB8AC3E}">
        <p14:creationId xmlns:p14="http://schemas.microsoft.com/office/powerpoint/2010/main" val="25284841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200-def-phi0-theta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" y="733428"/>
            <a:ext cx="8128000" cy="6096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086725" y="4391025"/>
            <a:ext cx="2209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i="1" dirty="0" smtClean="0"/>
              <a:t>At middle right: </a:t>
            </a:r>
          </a:p>
          <a:p>
            <a:r>
              <a:rPr lang="en-US" sz="1800" b="0" i="1" dirty="0" smtClean="0">
                <a:solidFill>
                  <a:schemeClr val="tx1"/>
                </a:solidFill>
              </a:rPr>
              <a:t>a</a:t>
            </a:r>
            <a:r>
              <a:rPr lang="en-US" sz="1800" b="0" i="1" dirty="0" smtClean="0">
                <a:solidFill>
                  <a:schemeClr val="bg2"/>
                </a:solidFill>
              </a:rPr>
              <a:t> </a:t>
            </a:r>
            <a:r>
              <a:rPr lang="en-US" sz="1800" b="0" i="1" dirty="0" smtClean="0">
                <a:solidFill>
                  <a:srgbClr val="008000"/>
                </a:solidFill>
              </a:rPr>
              <a:t>rho </a:t>
            </a:r>
            <a:r>
              <a:rPr lang="en-US" sz="1800" b="0" i="1" dirty="0" smtClean="0"/>
              <a:t>decays </a:t>
            </a:r>
          </a:p>
          <a:p>
            <a:r>
              <a:rPr lang="en-US" sz="1800" b="0" i="1" dirty="0" smtClean="0"/>
              <a:t>at 7.0 fm</a:t>
            </a:r>
            <a:r>
              <a:rPr lang="en-US" sz="1800" b="0" i="1" dirty="0"/>
              <a:t>/</a:t>
            </a:r>
            <a:r>
              <a:rPr lang="en-US" sz="1800" b="0" i="1" dirty="0" smtClean="0"/>
              <a:t>c.</a:t>
            </a:r>
            <a:endParaRPr lang="en-US" sz="1800" b="0" i="1" dirty="0"/>
          </a:p>
          <a:p>
            <a:endParaRPr lang="en-US" sz="1800" b="0" i="1" dirty="0" smtClean="0">
              <a:solidFill>
                <a:srgbClr val="FF00FF"/>
              </a:solidFill>
            </a:endParaRPr>
          </a:p>
          <a:p>
            <a:r>
              <a:rPr lang="en-US" sz="1800" b="0" i="1" dirty="0"/>
              <a:t>A</a:t>
            </a:r>
            <a:r>
              <a:rPr lang="en-US" sz="1800" b="0" i="1" dirty="0" smtClean="0"/>
              <a:t>t </a:t>
            </a:r>
            <a:r>
              <a:rPr lang="en-US" sz="1800" b="0" i="1" dirty="0"/>
              <a:t>lower right</a:t>
            </a:r>
            <a:r>
              <a:rPr lang="en-US" sz="1800" b="0" i="1" dirty="0" smtClean="0"/>
              <a:t>:</a:t>
            </a:r>
            <a:endParaRPr lang="en-US" sz="1800" b="0" i="1" dirty="0">
              <a:solidFill>
                <a:srgbClr val="FF00FF"/>
              </a:solidFill>
            </a:endParaRPr>
          </a:p>
          <a:p>
            <a:r>
              <a:rPr lang="en-US" sz="1800" b="0" i="1" dirty="0" smtClean="0"/>
              <a:t>a </a:t>
            </a:r>
            <a:r>
              <a:rPr lang="en-US" sz="1800" b="0" i="1" dirty="0" smtClean="0">
                <a:solidFill>
                  <a:srgbClr val="FF00FF"/>
                </a:solidFill>
              </a:rPr>
              <a:t>K</a:t>
            </a:r>
            <a:r>
              <a:rPr lang="en-US" sz="1800" b="0" i="1" dirty="0">
                <a:solidFill>
                  <a:srgbClr val="FF00FF"/>
                </a:solidFill>
              </a:rPr>
              <a:t>*bar </a:t>
            </a:r>
            <a:r>
              <a:rPr lang="en-US" sz="1800" b="0" i="1" dirty="0" smtClean="0">
                <a:solidFill>
                  <a:schemeClr val="tx1"/>
                </a:solidFill>
              </a:rPr>
              <a:t>is produced </a:t>
            </a:r>
          </a:p>
          <a:p>
            <a:r>
              <a:rPr lang="en-US" sz="1800" b="0" i="1" dirty="0" smtClean="0"/>
              <a:t>at 16.6 fm/c </a:t>
            </a:r>
          </a:p>
          <a:p>
            <a:r>
              <a:rPr lang="en-US" sz="1800" b="0" i="1" dirty="0" smtClean="0"/>
              <a:t>&amp;</a:t>
            </a:r>
          </a:p>
          <a:p>
            <a:r>
              <a:rPr lang="en-US" sz="1800" b="0" i="1" dirty="0" smtClean="0"/>
              <a:t>vanishes at 20.8fm/c.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9244" y="643592"/>
            <a:ext cx="20428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1" dirty="0" smtClean="0">
                <a:solidFill>
                  <a:srgbClr val="0000FF"/>
                </a:solidFill>
              </a:rPr>
              <a:t>60fm-long box;</a:t>
            </a:r>
          </a:p>
          <a:p>
            <a:r>
              <a:rPr lang="en-US" sz="2000" b="0" i="1" dirty="0">
                <a:solidFill>
                  <a:srgbClr val="0000FF"/>
                </a:solidFill>
              </a:rPr>
              <a:t>s</a:t>
            </a:r>
            <a:r>
              <a:rPr lang="en-US" sz="2000" b="0" i="1" dirty="0" smtClean="0">
                <a:solidFill>
                  <a:srgbClr val="0000FF"/>
                </a:solidFill>
              </a:rPr>
              <a:t>hows </a:t>
            </a:r>
            <a:r>
              <a:rPr lang="en-US" sz="2000" b="0" i="1" dirty="0">
                <a:solidFill>
                  <a:srgbClr val="0000FF"/>
                </a:solidFill>
              </a:rPr>
              <a:t>only </a:t>
            </a:r>
          </a:p>
          <a:p>
            <a:r>
              <a:rPr lang="en-US" sz="2000" b="0" i="1" dirty="0">
                <a:solidFill>
                  <a:srgbClr val="0000FF"/>
                </a:solidFill>
              </a:rPr>
              <a:t>formed particles</a:t>
            </a:r>
            <a:r>
              <a:rPr lang="en-US" sz="2000" b="0" i="1" dirty="0" smtClean="0">
                <a:solidFill>
                  <a:srgbClr val="0000FF"/>
                </a:solidFill>
              </a:rPr>
              <a:t>.</a:t>
            </a:r>
            <a:endParaRPr lang="en-US" sz="2000" b="0" i="1" dirty="0">
              <a:solidFill>
                <a:srgbClr val="0000F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28575"/>
            <a:ext cx="10077450" cy="6858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A central Au+Au event at 200AGeV from the Default AMPT model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86725" y="2638425"/>
            <a:ext cx="2133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i="1" dirty="0"/>
              <a:t>1</a:t>
            </a:r>
            <a:r>
              <a:rPr lang="en-US" sz="1800" b="0" i="1" baseline="30000" dirty="0"/>
              <a:t>st</a:t>
            </a:r>
            <a:r>
              <a:rPr lang="en-US" sz="1800" b="0" i="1" dirty="0"/>
              <a:t> frame: </a:t>
            </a:r>
          </a:p>
          <a:p>
            <a:r>
              <a:rPr lang="en-US" sz="1800" b="0" i="1" dirty="0"/>
              <a:t>right after the</a:t>
            </a:r>
          </a:p>
          <a:p>
            <a:r>
              <a:rPr lang="en-US" sz="1800" b="0" i="1" dirty="0"/>
              <a:t>primary collision,</a:t>
            </a:r>
          </a:p>
          <a:p>
            <a:r>
              <a:rPr lang="en-US" sz="1800" b="0" i="1" dirty="0"/>
              <a:t>only spectator </a:t>
            </a:r>
            <a:endParaRPr lang="en-US" sz="1800" b="0" i="1" dirty="0" smtClean="0"/>
          </a:p>
          <a:p>
            <a:r>
              <a:rPr lang="en-US" sz="1800" b="0" i="1" dirty="0" smtClean="0"/>
              <a:t>nucleons </a:t>
            </a:r>
            <a:r>
              <a:rPr lang="en-US" sz="1800" b="0" i="1" dirty="0"/>
              <a:t>are formed.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8391525" y="1724025"/>
            <a:ext cx="160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endParaRPr lang="en-GB" b="0" dirty="0" smtClean="0">
              <a:solidFill>
                <a:srgbClr val="FF0000"/>
              </a:solidFill>
              <a:latin typeface="Times" charset="0"/>
              <a:cs typeface="HG Mincho Light J" charset="0"/>
            </a:endParaRPr>
          </a:p>
          <a:p>
            <a:r>
              <a:rPr lang="en-GB" b="0" dirty="0">
                <a:solidFill>
                  <a:srgbClr val="FF0000"/>
                </a:solidFill>
                <a:latin typeface="Times" charset="0"/>
                <a:cs typeface="HG Mincho Light J" charset="0"/>
              </a:rPr>
              <a:t>B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eam axis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07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162925" y="4319290"/>
            <a:ext cx="205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i="1" dirty="0" smtClean="0">
                <a:solidFill>
                  <a:srgbClr val="0000FF"/>
                </a:solidFill>
              </a:rPr>
              <a:t>Dynamics is</a:t>
            </a:r>
          </a:p>
          <a:p>
            <a:r>
              <a:rPr lang="en-US" sz="2000" b="0" i="1" dirty="0" smtClean="0">
                <a:solidFill>
                  <a:srgbClr val="0000FF"/>
                </a:solidFill>
              </a:rPr>
              <a:t>time-dilated</a:t>
            </a:r>
          </a:p>
          <a:p>
            <a:r>
              <a:rPr lang="en-US" sz="2000" b="0" i="1" dirty="0" smtClean="0">
                <a:solidFill>
                  <a:srgbClr val="0000FF"/>
                </a:solidFill>
              </a:rPr>
              <a:t>at large rapidities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8575"/>
            <a:ext cx="10077450" cy="6858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The same </a:t>
            </a:r>
            <a:r>
              <a:rPr lang="en-US" sz="2800" dirty="0" err="1" smtClean="0">
                <a:solidFill>
                  <a:srgbClr val="000090"/>
                </a:solidFill>
              </a:rPr>
              <a:t>Au+Au</a:t>
            </a:r>
            <a:r>
              <a:rPr lang="en-US" sz="2800" dirty="0" smtClean="0">
                <a:solidFill>
                  <a:srgbClr val="000090"/>
                </a:solidFill>
              </a:rPr>
              <a:t> event at 200AGeV from the Default AMPT model</a:t>
            </a:r>
            <a:endParaRPr lang="en-US" sz="2800" dirty="0">
              <a:solidFill>
                <a:srgbClr val="000090"/>
              </a:solidFill>
            </a:endParaRPr>
          </a:p>
        </p:txBody>
      </p:sp>
      <p:pic>
        <p:nvPicPr>
          <p:cNvPr id="3" name="e200-def-phi90-theta8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58" y="733425"/>
            <a:ext cx="8128000" cy="6096000"/>
          </a:xfrm>
          <a:prstGeom prst="rect">
            <a:avLst/>
          </a:prstGeom>
        </p:spPr>
      </p:pic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8516443" y="3019425"/>
            <a:ext cx="1219201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440241" y="3019428"/>
            <a:ext cx="1526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Beam axes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14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3"/>
          <p:cNvSpPr txBox="1">
            <a:spLocks noChangeArrowheads="1"/>
          </p:cNvSpPr>
          <p:nvPr/>
        </p:nvSpPr>
        <p:spPr bwMode="auto">
          <a:xfrm>
            <a:off x="4840291" y="1644650"/>
            <a:ext cx="4733925" cy="232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0000FF"/>
                </a:solidFill>
              </a:rPr>
              <a:t>~ 2.5</a:t>
            </a:r>
            <a:r>
              <a:rPr lang="en-GB" dirty="0">
                <a:solidFill>
                  <a:schemeClr val="tx1"/>
                </a:solidFill>
              </a:rPr>
              <a:t>		</a:t>
            </a:r>
            <a:r>
              <a:rPr lang="en-GB" dirty="0">
                <a:solidFill>
                  <a:srgbClr val="008000"/>
                </a:solidFill>
              </a:rPr>
              <a:t>6</a:t>
            </a:r>
            <a:r>
              <a:rPr lang="en-GB" dirty="0">
                <a:solidFill>
                  <a:srgbClr val="800000"/>
                </a:solidFill>
              </a:rPr>
              <a:t>		    20</a:t>
            </a:r>
            <a:r>
              <a:rPr lang="en-GB" dirty="0">
                <a:solidFill>
                  <a:schemeClr val="tx1"/>
                </a:solidFill>
              </a:rPr>
              <a:t> GeV/fm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0000FF"/>
                </a:solidFill>
              </a:rPr>
              <a:t>SPS</a:t>
            </a:r>
            <a:r>
              <a:rPr lang="en-GB" dirty="0">
                <a:solidFill>
                  <a:schemeClr val="tx1"/>
                </a:solidFill>
              </a:rPr>
              <a:t>  	</a:t>
            </a:r>
            <a:r>
              <a:rPr lang="en-GB" dirty="0">
                <a:solidFill>
                  <a:srgbClr val="008000"/>
                </a:solidFill>
              </a:rPr>
              <a:t>RHIC    </a:t>
            </a:r>
            <a:r>
              <a:rPr lang="en-GB" dirty="0">
                <a:solidFill>
                  <a:srgbClr val="800000"/>
                </a:solidFill>
              </a:rPr>
              <a:t>      LHC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800000"/>
                </a:solidFill>
              </a:rPr>
              <a:t>		</a:t>
            </a:r>
            <a:endParaRPr lang="en-GB" dirty="0" smtClean="0">
              <a:solidFill>
                <a:srgbClr val="800000"/>
              </a:solidFill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800000"/>
                </a:solidFill>
              </a:rPr>
              <a:t>	</a:t>
            </a:r>
            <a:r>
              <a:rPr lang="en-GB" dirty="0" smtClean="0">
                <a:solidFill>
                  <a:srgbClr val="800000"/>
                </a:solidFill>
              </a:rPr>
              <a:t>	</a:t>
            </a:r>
            <a:r>
              <a:rPr lang="en-GB" dirty="0" smtClean="0">
                <a:solidFill>
                  <a:srgbClr val="008000"/>
                </a:solidFill>
              </a:rPr>
              <a:t>&gt;</a:t>
            </a:r>
            <a:r>
              <a:rPr lang="en-GB" dirty="0">
                <a:solidFill>
                  <a:srgbClr val="008000"/>
                </a:solidFill>
              </a:rPr>
              <a:t>&gt;critical energy density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008000"/>
                </a:solidFill>
              </a:rPr>
              <a:t>		for QCD phase transition: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</a:pPr>
            <a:r>
              <a:rPr lang="en-GB" dirty="0">
                <a:solidFill>
                  <a:srgbClr val="008000"/>
                </a:solidFill>
              </a:rPr>
              <a:t>		</a:t>
            </a:r>
            <a:r>
              <a:rPr lang="en-GB" dirty="0" err="1"/>
              <a:t>ε</a:t>
            </a:r>
            <a:r>
              <a:rPr lang="en-GB" baseline="-25000" dirty="0" err="1"/>
              <a:t>c</a:t>
            </a:r>
            <a:r>
              <a:rPr lang="en-GB" baseline="-25000" dirty="0"/>
              <a:t> </a:t>
            </a:r>
            <a:r>
              <a:rPr lang="en-GB" dirty="0" smtClean="0"/>
              <a:t>~ O(1/2) </a:t>
            </a:r>
            <a:r>
              <a:rPr lang="en-GB" dirty="0"/>
              <a:t>GeV/fm</a:t>
            </a:r>
            <a:r>
              <a:rPr lang="en-GB" baseline="30000" dirty="0"/>
              <a:t>3</a:t>
            </a:r>
          </a:p>
        </p:txBody>
      </p:sp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514603" y="2957513"/>
            <a:ext cx="28289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rgbClr val="0000FF"/>
                </a:solidFill>
              </a:rPr>
              <a:t>Proper formation time, taken as </a:t>
            </a:r>
            <a:r>
              <a:rPr lang="en-GB" b="0" i="1" dirty="0" smtClean="0">
                <a:solidFill>
                  <a:srgbClr val="0000FF"/>
                </a:solidFill>
              </a:rPr>
              <a:t>1 fm</a:t>
            </a:r>
            <a:r>
              <a:rPr lang="en-GB" b="0" i="1" dirty="0">
                <a:solidFill>
                  <a:srgbClr val="0000FF"/>
                </a:solidFill>
              </a:rPr>
              <a:t>/c</a:t>
            </a:r>
          </a:p>
        </p:txBody>
      </p:sp>
      <p:sp>
        <p:nvSpPr>
          <p:cNvPr id="11267" name="Line 5"/>
          <p:cNvSpPr>
            <a:spLocks noChangeShapeType="1"/>
          </p:cNvSpPr>
          <p:nvPr/>
        </p:nvSpPr>
        <p:spPr bwMode="auto">
          <a:xfrm>
            <a:off x="2884488" y="2373313"/>
            <a:ext cx="1587" cy="458787"/>
          </a:xfrm>
          <a:prstGeom prst="line">
            <a:avLst/>
          </a:prstGeom>
          <a:noFill/>
          <a:ln w="730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695328" y="4543425"/>
            <a:ext cx="8836025" cy="199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ts val="2625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b="0" dirty="0" smtClean="0">
                <a:solidFill>
                  <a:srgbClr val="000099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At high-enough energies, </a:t>
            </a:r>
          </a:p>
          <a:p>
            <a:pPr>
              <a:lnSpc>
                <a:spcPts val="2625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hadronic matter such as strings cannot exist early on,</a:t>
            </a:r>
            <a:endParaRPr lang="en-GB" b="0" dirty="0">
              <a:solidFill>
                <a:srgbClr val="000099"/>
              </a:solidFill>
              <a:latin typeface="Times" charset="0"/>
              <a:cs typeface="HG Mincho Light J" charset="0"/>
            </a:endParaRPr>
          </a:p>
          <a:p>
            <a:pPr>
              <a:lnSpc>
                <a:spcPts val="2625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they should be represented by a high </a:t>
            </a:r>
            <a:r>
              <a:rPr lang="en-GB" b="0" dirty="0">
                <a:solidFill>
                  <a:srgbClr val="000099"/>
                </a:solidFill>
                <a:latin typeface="Times" charset="0"/>
                <a:cs typeface="HG Mincho Light J" charset="0"/>
              </a:rPr>
              <a:t>density partonic 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matter:</a:t>
            </a:r>
          </a:p>
          <a:p>
            <a:pPr>
              <a:lnSpc>
                <a:spcPts val="2625"/>
              </a:lnSpc>
              <a:spcBef>
                <a:spcPct val="50000"/>
              </a:spcBef>
              <a:buClr>
                <a:srgbClr val="000000"/>
              </a:buClr>
              <a:buSzPct val="100000"/>
              <a:defRPr/>
            </a:pPr>
            <a:r>
              <a:rPr lang="en-GB" b="0" dirty="0" smtClean="0">
                <a:solidFill>
                  <a:srgbClr val="000099"/>
                </a:solidFill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the 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  <a:sym typeface="Wingdings"/>
              </a:rPr>
              <a:t>string melting 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version of  AMPT</a:t>
            </a:r>
            <a:r>
              <a:rPr lang="en-GB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	 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      </a:t>
            </a:r>
            <a:r>
              <a:rPr lang="en-GB" b="0" dirty="0" smtClean="0">
                <a:solidFill>
                  <a:srgbClr val="008000"/>
                </a:solidFill>
                <a:latin typeface="Times" charset="0"/>
                <a:cs typeface="HG Mincho Light J" charset="0"/>
                <a:sym typeface="Wingdings"/>
              </a:rPr>
              <a:t>ZW</a:t>
            </a:r>
            <a:r>
              <a:rPr lang="en-GB" b="0" dirty="0" smtClean="0">
                <a:solidFill>
                  <a:srgbClr val="008000"/>
                </a:solidFill>
              </a:rPr>
              <a:t>L &amp; </a:t>
            </a:r>
            <a:r>
              <a:rPr lang="en-GB" b="0" dirty="0" err="1" smtClean="0">
                <a:solidFill>
                  <a:srgbClr val="008000"/>
                </a:solidFill>
              </a:rPr>
              <a:t>Ko</a:t>
            </a:r>
            <a:r>
              <a:rPr lang="en-GB" b="0" dirty="0">
                <a:solidFill>
                  <a:srgbClr val="008000"/>
                </a:solidFill>
              </a:rPr>
              <a:t>, </a:t>
            </a:r>
            <a:r>
              <a:rPr lang="en-GB" b="0" dirty="0" smtClean="0">
                <a:solidFill>
                  <a:srgbClr val="008000"/>
                </a:solidFill>
              </a:rPr>
              <a:t>PRC65</a:t>
            </a:r>
            <a:endParaRPr lang="en-GB" b="0" dirty="0">
              <a:solidFill>
                <a:srgbClr val="008000"/>
              </a:solidFill>
            </a:endParaRP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498334" y="809628"/>
            <a:ext cx="65309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Estimate the </a:t>
            </a:r>
            <a:r>
              <a:rPr lang="en-GB" b="0" dirty="0">
                <a:solidFill>
                  <a:srgbClr val="000099"/>
                </a:solidFill>
                <a:latin typeface="Times" charset="0"/>
                <a:cs typeface="HG Mincho Light J" charset="0"/>
              </a:rPr>
              <a:t>initial energy </a:t>
            </a:r>
            <a:r>
              <a:rPr lang="en-GB" b="0" dirty="0" smtClean="0">
                <a:solidFill>
                  <a:srgbClr val="000099"/>
                </a:solidFill>
                <a:latin typeface="Times" charset="0"/>
                <a:cs typeface="HG Mincho Light J" charset="0"/>
              </a:rPr>
              <a:t>density in AA collisions:</a:t>
            </a:r>
            <a:endParaRPr lang="en-US" b="0" dirty="0">
              <a:solidFill>
                <a:srgbClr val="000099"/>
              </a:solidFill>
              <a:latin typeface="Times" charset="0"/>
              <a:cs typeface="HG Mincho Light J" charset="0"/>
            </a:endParaRPr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 flipH="1">
            <a:off x="1981200" y="2271713"/>
            <a:ext cx="533400" cy="304800"/>
          </a:xfrm>
          <a:prstGeom prst="line">
            <a:avLst/>
          </a:prstGeom>
          <a:noFill/>
          <a:ln w="730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538163" y="2500313"/>
            <a:ext cx="20002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0" dirty="0">
                <a:solidFill>
                  <a:srgbClr val="0000FF"/>
                </a:solidFill>
                <a:cs typeface="HG Mincho Light J" charset="0"/>
              </a:rPr>
              <a:t>Nuclear radius</a:t>
            </a:r>
            <a:endParaRPr lang="en-US" b="0" dirty="0">
              <a:solidFill>
                <a:srgbClr val="0000FF"/>
              </a:solidFill>
              <a:cs typeface="HG Mincho Light J" charset="0"/>
            </a:endParaRPr>
          </a:p>
        </p:txBody>
      </p:sp>
      <p:graphicFrame>
        <p:nvGraphicFramePr>
          <p:cNvPr id="1127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975691"/>
              </p:ext>
            </p:extLst>
          </p:nvPr>
        </p:nvGraphicFramePr>
        <p:xfrm>
          <a:off x="1335088" y="1343025"/>
          <a:ext cx="339883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Equation" r:id="rId3" imgW="1498600" imgH="431800" progId="Equation.3">
                  <p:embed/>
                </p:oleObj>
              </mc:Choice>
              <mc:Fallback>
                <p:oleObj name="Equation" r:id="rId3" imgW="1498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088" y="1343025"/>
                        <a:ext cx="3398837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563823" y="-18395"/>
            <a:ext cx="5141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0" dirty="0" smtClean="0">
                <a:solidFill>
                  <a:srgbClr val="FF0000"/>
                </a:solidFill>
                <a:latin typeface="Times" charset="0"/>
                <a:cs typeface="HG Mincho Light J" charset="0"/>
                <a:sym typeface="Wingdings"/>
              </a:rPr>
              <a:t>String Melting </a:t>
            </a:r>
            <a:r>
              <a:rPr lang="en-GB" sz="2800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version of  </a:t>
            </a:r>
            <a:r>
              <a:rPr lang="en-GB" sz="2800" b="0" dirty="0" smtClean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AMPT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3794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582803"/>
            <a:ext cx="5219521" cy="655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543353" y="4772025"/>
            <a:ext cx="422835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dirty="0">
                <a:solidFill>
                  <a:srgbClr val="000000"/>
                </a:solidFill>
                <a:latin typeface="Times" charset="0"/>
              </a:rPr>
              <a:t>Initial </a:t>
            </a:r>
            <a:r>
              <a:rPr lang="en-GB" b="0" dirty="0" smtClean="0">
                <a:solidFill>
                  <a:srgbClr val="000000"/>
                </a:solidFill>
                <a:latin typeface="Times" charset="0"/>
              </a:rPr>
              <a:t>condition </a:t>
            </a:r>
            <a:r>
              <a:rPr lang="en-GB" b="0" dirty="0">
                <a:solidFill>
                  <a:srgbClr val="000000"/>
                </a:solidFill>
                <a:latin typeface="Times" charset="0"/>
              </a:rPr>
              <a:t>in default AMPT:</a:t>
            </a:r>
          </a:p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i="1" dirty="0">
                <a:solidFill>
                  <a:srgbClr val="FF0000"/>
                </a:solidFill>
                <a:latin typeface="Times" charset="0"/>
              </a:rPr>
              <a:t>soft (strings) </a:t>
            </a:r>
            <a:r>
              <a:rPr lang="en-GB" b="0" i="1" dirty="0">
                <a:solidFill>
                  <a:srgbClr val="000000"/>
                </a:solidFill>
                <a:latin typeface="Times" charset="0"/>
              </a:rPr>
              <a:t>&amp;</a:t>
            </a:r>
            <a:r>
              <a:rPr lang="en-GB" b="0" i="1" dirty="0">
                <a:solidFill>
                  <a:srgbClr val="000080"/>
                </a:solidFill>
                <a:latin typeface="Times" charset="0"/>
              </a:rPr>
              <a:t> </a:t>
            </a:r>
            <a:r>
              <a:rPr lang="en-GB" b="0" i="1" dirty="0">
                <a:solidFill>
                  <a:srgbClr val="008000"/>
                </a:solidFill>
                <a:latin typeface="Times" charset="0"/>
              </a:rPr>
              <a:t>hard (</a:t>
            </a:r>
            <a:r>
              <a:rPr lang="en-GB" b="0" i="1" dirty="0" err="1">
                <a:solidFill>
                  <a:srgbClr val="008000"/>
                </a:solidFill>
                <a:latin typeface="Times" charset="0"/>
              </a:rPr>
              <a:t>minijets</a:t>
            </a:r>
            <a:r>
              <a:rPr lang="en-GB" b="0" i="1" dirty="0" smtClean="0">
                <a:solidFill>
                  <a:srgbClr val="008000"/>
                </a:solidFill>
                <a:latin typeface="Times" charset="0"/>
              </a:rPr>
              <a:t>)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215978" y="1876425"/>
            <a:ext cx="4827562" cy="204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2200" b="0" dirty="0" smtClean="0">
                <a:solidFill>
                  <a:srgbClr val="800000"/>
                </a:solidFill>
                <a:latin typeface="Times" charset="0"/>
              </a:rPr>
              <a:t>Soft strings are </a:t>
            </a:r>
          </a:p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2200" b="0" dirty="0" smtClean="0">
                <a:solidFill>
                  <a:srgbClr val="800000"/>
                </a:solidFill>
                <a:latin typeface="Times" charset="0"/>
              </a:rPr>
              <a:t>in the high </a:t>
            </a:r>
            <a:r>
              <a:rPr lang="en-GB" sz="2200" b="0" dirty="0">
                <a:solidFill>
                  <a:srgbClr val="800000"/>
                </a:solidFill>
                <a:latin typeface="Times" charset="0"/>
              </a:rPr>
              <a:t>density </a:t>
            </a:r>
            <a:r>
              <a:rPr lang="en-GB" sz="2200" b="0" dirty="0" smtClean="0">
                <a:solidFill>
                  <a:srgbClr val="800000"/>
                </a:solidFill>
                <a:latin typeface="Times" charset="0"/>
              </a:rPr>
              <a:t>overlap area, </a:t>
            </a:r>
          </a:p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2200" b="0" dirty="0" smtClean="0">
                <a:solidFill>
                  <a:srgbClr val="800000"/>
                </a:solidFill>
                <a:latin typeface="Times" charset="0"/>
              </a:rPr>
              <a:t>but </a:t>
            </a:r>
            <a:r>
              <a:rPr lang="en-GB" sz="2200" b="0" dirty="0">
                <a:solidFill>
                  <a:srgbClr val="800000"/>
                </a:solidFill>
                <a:latin typeface="Times" charset="0"/>
              </a:rPr>
              <a:t>not in </a:t>
            </a:r>
            <a:r>
              <a:rPr lang="en-GB" sz="2200" b="0" dirty="0" err="1">
                <a:solidFill>
                  <a:srgbClr val="800000"/>
                </a:solidFill>
                <a:latin typeface="Times" charset="0"/>
              </a:rPr>
              <a:t>parton</a:t>
            </a:r>
            <a:r>
              <a:rPr lang="en-GB" sz="2200" b="0" dirty="0">
                <a:solidFill>
                  <a:srgbClr val="800000"/>
                </a:solidFill>
                <a:latin typeface="Times" charset="0"/>
              </a:rPr>
              <a:t> </a:t>
            </a:r>
            <a:r>
              <a:rPr lang="en-GB" sz="2200" b="0" dirty="0" smtClean="0">
                <a:solidFill>
                  <a:srgbClr val="800000"/>
                </a:solidFill>
                <a:latin typeface="Times" charset="0"/>
              </a:rPr>
              <a:t>cascade in default model.</a:t>
            </a:r>
          </a:p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endParaRPr lang="en-GB" sz="2200" b="0" dirty="0" smtClean="0">
              <a:latin typeface="Times" charset="0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en-GB" sz="2200" b="0" i="1" dirty="0" smtClean="0">
                <a:solidFill>
                  <a:srgbClr val="0000FF"/>
                </a:solidFill>
                <a:latin typeface="Times" charset="0"/>
                <a:cs typeface="HG Mincho Light J" charset="0"/>
              </a:rPr>
              <a:t>With </a:t>
            </a:r>
            <a:r>
              <a:rPr lang="en-GB" sz="2200" b="0" i="1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String Melting: 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2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w</a:t>
            </a:r>
            <a:r>
              <a:rPr lang="en-GB" sz="2200" b="0" i="1" dirty="0" smtClean="0">
                <a:solidFill>
                  <a:srgbClr val="0000FF"/>
                </a:solidFill>
                <a:latin typeface="Times" charset="0"/>
                <a:cs typeface="HG Mincho Light J" charset="0"/>
              </a:rPr>
              <a:t>e convert strings into </a:t>
            </a:r>
            <a:r>
              <a:rPr lang="en-GB" sz="2200" b="0" i="1" dirty="0" err="1" smtClean="0">
                <a:solidFill>
                  <a:srgbClr val="0000FF"/>
                </a:solidFill>
                <a:latin typeface="Times" charset="0"/>
                <a:cs typeface="HG Mincho Light J" charset="0"/>
              </a:rPr>
              <a:t>partonic</a:t>
            </a:r>
            <a:r>
              <a:rPr lang="en-GB" sz="2200" b="0" i="1" dirty="0" smtClean="0">
                <a:solidFill>
                  <a:srgbClr val="0000FF"/>
                </a:solidFill>
                <a:latin typeface="Times" charset="0"/>
                <a:cs typeface="HG Mincho Light J" charset="0"/>
              </a:rPr>
              <a:t> matter.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3743325" y="5534024"/>
            <a:ext cx="2743199" cy="761999"/>
          </a:xfrm>
          <a:prstGeom prst="line">
            <a:avLst/>
          </a:prstGeom>
          <a:noFill/>
          <a:ln w="1836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3286125" y="5534024"/>
            <a:ext cx="5334000" cy="1219199"/>
          </a:xfrm>
          <a:prstGeom prst="line">
            <a:avLst/>
          </a:prstGeom>
          <a:noFill/>
          <a:ln w="18360">
            <a:solidFill>
              <a:srgbClr val="008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2374176" y="1876425"/>
            <a:ext cx="2740749" cy="2742764"/>
          </a:xfrm>
          <a:prstGeom prst="ellipse">
            <a:avLst/>
          </a:prstGeom>
          <a:noFill/>
          <a:ln w="1836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695325" y="1876425"/>
            <a:ext cx="2740749" cy="2742765"/>
          </a:xfrm>
          <a:prstGeom prst="ellipse">
            <a:avLst/>
          </a:prstGeom>
          <a:noFill/>
          <a:ln w="1836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516521" y="6567071"/>
            <a:ext cx="8458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0" dirty="0" err="1">
                <a:solidFill>
                  <a:schemeClr val="tx1"/>
                </a:solidFill>
                <a:latin typeface="Times" charset="0"/>
              </a:rPr>
              <a:t>minijets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V="1">
            <a:off x="3895725" y="5534025"/>
            <a:ext cx="2590800" cy="914400"/>
          </a:xfrm>
          <a:prstGeom prst="line">
            <a:avLst/>
          </a:prstGeom>
          <a:noFill/>
          <a:ln w="1836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225" y="6143625"/>
            <a:ext cx="160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 </a:t>
            </a:r>
          </a:p>
          <a:p>
            <a:r>
              <a:rPr lang="en-GB" b="0" dirty="0">
                <a:solidFill>
                  <a:srgbClr val="FF0000"/>
                </a:solidFill>
                <a:latin typeface="Times" charset="0"/>
                <a:cs typeface="HG Mincho Light J" charset="0"/>
              </a:rPr>
              <a:t>B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eam axis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63823" y="-18395"/>
            <a:ext cx="5141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0" dirty="0" smtClean="0">
                <a:solidFill>
                  <a:srgbClr val="FF0000"/>
                </a:solidFill>
                <a:latin typeface="Times" charset="0"/>
                <a:cs typeface="HG Mincho Light J" charset="0"/>
                <a:sym typeface="Wingdings"/>
              </a:rPr>
              <a:t>String Melting </a:t>
            </a:r>
            <a:r>
              <a:rPr lang="en-GB" sz="2800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version of  </a:t>
            </a:r>
            <a:r>
              <a:rPr lang="en-GB" sz="2800" b="0" dirty="0" smtClean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AMPT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432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Line 3"/>
          <p:cNvSpPr>
            <a:spLocks noChangeShapeType="1"/>
          </p:cNvSpPr>
          <p:nvPr/>
        </p:nvSpPr>
        <p:spPr bwMode="auto">
          <a:xfrm>
            <a:off x="1355725" y="1227138"/>
            <a:ext cx="952500" cy="1587"/>
          </a:xfrm>
          <a:prstGeom prst="line">
            <a:avLst/>
          </a:prstGeom>
          <a:noFill/>
          <a:ln w="91440">
            <a:solidFill>
              <a:srgbClr val="8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466725" y="1098552"/>
            <a:ext cx="883728" cy="34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3200" b="0">
                <a:latin typeface="Times" charset="0"/>
              </a:rPr>
              <a:t>A+B</a:t>
            </a:r>
            <a:endParaRPr lang="en-GB" sz="2800" b="0" i="1">
              <a:solidFill>
                <a:schemeClr val="bg2"/>
              </a:solidFill>
              <a:latin typeface="Times" charset="0"/>
            </a:endParaRPr>
          </a:p>
        </p:txBody>
      </p:sp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2363787" y="6562725"/>
            <a:ext cx="3352800" cy="33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0" i="1" dirty="0">
                <a:solidFill>
                  <a:schemeClr val="tx1"/>
                </a:solidFill>
                <a:latin typeface="Times" charset="0"/>
              </a:rPr>
              <a:t>Final particle spectra</a:t>
            </a:r>
          </a:p>
        </p:txBody>
      </p:sp>
      <p:sp>
        <p:nvSpPr>
          <p:cNvPr id="26628" name="Line 11"/>
          <p:cNvSpPr>
            <a:spLocks noChangeShapeType="1"/>
          </p:cNvSpPr>
          <p:nvPr/>
        </p:nvSpPr>
        <p:spPr bwMode="auto">
          <a:xfrm flipH="1">
            <a:off x="3981450" y="4391025"/>
            <a:ext cx="0" cy="762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Line 14"/>
          <p:cNvSpPr>
            <a:spLocks noChangeShapeType="1"/>
          </p:cNvSpPr>
          <p:nvPr/>
        </p:nvSpPr>
        <p:spPr bwMode="auto">
          <a:xfrm>
            <a:off x="3963990" y="5616575"/>
            <a:ext cx="4763" cy="803275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Rectangle 15"/>
          <p:cNvSpPr>
            <a:spLocks noChangeArrowheads="1"/>
          </p:cNvSpPr>
          <p:nvPr/>
        </p:nvSpPr>
        <p:spPr bwMode="auto">
          <a:xfrm>
            <a:off x="2305050" y="3933828"/>
            <a:ext cx="4876800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b="0" dirty="0">
                <a:solidFill>
                  <a:schemeClr val="tx1"/>
                </a:solidFill>
              </a:rPr>
              <a:t>Hadronization (</a:t>
            </a:r>
            <a:r>
              <a:rPr lang="en-GB" dirty="0">
                <a:solidFill>
                  <a:srgbClr val="FF0000"/>
                </a:solidFill>
              </a:rPr>
              <a:t>Quark Coalescence</a:t>
            </a:r>
            <a:r>
              <a:rPr lang="en-GB" b="0" dirty="0">
                <a:solidFill>
                  <a:schemeClr val="tx1"/>
                </a:solidFill>
              </a:rPr>
              <a:t>)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6632" name="Line 17"/>
          <p:cNvSpPr>
            <a:spLocks noChangeShapeType="1"/>
          </p:cNvSpPr>
          <p:nvPr/>
        </p:nvSpPr>
        <p:spPr bwMode="auto">
          <a:xfrm>
            <a:off x="3981450" y="3324225"/>
            <a:ext cx="0" cy="6096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30"/>
          <p:cNvSpPr>
            <a:spLocks noChangeShapeType="1"/>
          </p:cNvSpPr>
          <p:nvPr/>
        </p:nvSpPr>
        <p:spPr bwMode="auto">
          <a:xfrm>
            <a:off x="8416924" y="1724025"/>
            <a:ext cx="52388" cy="3429000"/>
          </a:xfrm>
          <a:prstGeom prst="line">
            <a:avLst/>
          </a:prstGeom>
          <a:noFill/>
          <a:ln w="91440">
            <a:solidFill>
              <a:schemeClr val="bg2"/>
            </a:solidFill>
            <a:prstDash val="sysDot"/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Text Box 33"/>
          <p:cNvSpPr txBox="1">
            <a:spLocks noChangeArrowheads="1"/>
          </p:cNvSpPr>
          <p:nvPr/>
        </p:nvSpPr>
        <p:spPr bwMode="auto">
          <a:xfrm>
            <a:off x="3201990" y="2921977"/>
            <a:ext cx="2676525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>
                <a:solidFill>
                  <a:srgbClr val="660066"/>
                </a:solidFill>
                <a:latin typeface="Times" charset="0"/>
              </a:rPr>
              <a:t>ZPC</a:t>
            </a:r>
            <a:r>
              <a:rPr lang="en-GB" b="0" dirty="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(parton 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c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ascade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)</a:t>
            </a:r>
          </a:p>
        </p:txBody>
      </p:sp>
      <p:sp>
        <p:nvSpPr>
          <p:cNvPr id="26642" name="AutoShape 34"/>
          <p:cNvSpPr>
            <a:spLocks noChangeArrowheads="1"/>
          </p:cNvSpPr>
          <p:nvPr/>
        </p:nvSpPr>
        <p:spPr bwMode="auto">
          <a:xfrm>
            <a:off x="2555875" y="2867025"/>
            <a:ext cx="4016375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26644" name="Line 10"/>
          <p:cNvSpPr>
            <a:spLocks noChangeShapeType="1"/>
          </p:cNvSpPr>
          <p:nvPr/>
        </p:nvSpPr>
        <p:spPr bwMode="auto">
          <a:xfrm>
            <a:off x="3981450" y="1724025"/>
            <a:ext cx="1058862" cy="685800"/>
          </a:xfrm>
          <a:prstGeom prst="line">
            <a:avLst/>
          </a:prstGeom>
          <a:noFill/>
          <a:ln w="9144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 flipH="1">
            <a:off x="4057650" y="1724025"/>
            <a:ext cx="2843212" cy="1066800"/>
          </a:xfrm>
          <a:prstGeom prst="line">
            <a:avLst/>
          </a:prstGeom>
          <a:noFill/>
          <a:ln w="9144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5649912" y="2082803"/>
            <a:ext cx="2971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i="1" dirty="0" smtClean="0">
                <a:solidFill>
                  <a:srgbClr val="FF0000"/>
                </a:solidFill>
              </a:rPr>
              <a:t>Strings melt </a:t>
            </a:r>
            <a:r>
              <a:rPr lang="en-GB" sz="2000" i="1" dirty="0">
                <a:solidFill>
                  <a:srgbClr val="FF0000"/>
                </a:solidFill>
              </a:rPr>
              <a:t>to </a:t>
            </a:r>
            <a:r>
              <a:rPr lang="en-GB" sz="2000" i="1" dirty="0" smtClean="0">
                <a:solidFill>
                  <a:srgbClr val="FF0000"/>
                </a:solidFill>
              </a:rPr>
              <a:t>q &amp; </a:t>
            </a:r>
            <a:r>
              <a:rPr lang="en-GB" sz="2000" i="1" dirty="0" err="1" smtClean="0">
                <a:solidFill>
                  <a:srgbClr val="FF0000"/>
                </a:solidFill>
              </a:rPr>
              <a:t>qbar</a:t>
            </a:r>
            <a:r>
              <a:rPr lang="en-GB" sz="2000" i="1" dirty="0" smtClean="0">
                <a:solidFill>
                  <a:srgbClr val="FF0000"/>
                </a:solidFill>
              </a:rPr>
              <a:t> via intermediate hadrons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4192590" y="5791203"/>
            <a:ext cx="5523447" cy="6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>
                <a:solidFill>
                  <a:srgbClr val="0000FF"/>
                </a:solidFill>
              </a:rPr>
              <a:t>Hadrons freeze out </a:t>
            </a:r>
            <a:r>
              <a:rPr lang="en-GB" b="0" dirty="0" smtClean="0">
                <a:solidFill>
                  <a:srgbClr val="0000FF"/>
                </a:solidFill>
              </a:rPr>
              <a:t>(at </a:t>
            </a:r>
            <a:r>
              <a:rPr lang="en-GB" b="0" dirty="0">
                <a:solidFill>
                  <a:srgbClr val="0000FF"/>
                </a:solidFill>
              </a:rPr>
              <a:t>a </a:t>
            </a:r>
            <a:r>
              <a:rPr lang="en-GB" b="0" dirty="0" smtClean="0">
                <a:solidFill>
                  <a:srgbClr val="0000FF"/>
                </a:solidFill>
              </a:rPr>
              <a:t>global cut</a:t>
            </a:r>
            <a:r>
              <a:rPr lang="en-GB" b="0" dirty="0">
                <a:solidFill>
                  <a:srgbClr val="0000FF"/>
                </a:solidFill>
              </a:rPr>
              <a:t>-off time);</a:t>
            </a:r>
          </a:p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 smtClean="0">
                <a:solidFill>
                  <a:srgbClr val="0000FF"/>
                </a:solidFill>
              </a:rPr>
              <a:t>then strong</a:t>
            </a:r>
            <a:r>
              <a:rPr lang="en-GB" b="0" dirty="0">
                <a:solidFill>
                  <a:srgbClr val="0000FF"/>
                </a:solidFill>
              </a:rPr>
              <a:t>-decay all remaining resonances</a:t>
            </a:r>
          </a:p>
        </p:txBody>
      </p:sp>
      <p:sp>
        <p:nvSpPr>
          <p:cNvPr id="31" name="AutoShape 10"/>
          <p:cNvSpPr>
            <a:spLocks noChangeArrowheads="1"/>
          </p:cNvSpPr>
          <p:nvPr/>
        </p:nvSpPr>
        <p:spPr bwMode="auto">
          <a:xfrm>
            <a:off x="2152653" y="5200650"/>
            <a:ext cx="6629400" cy="457200"/>
          </a:xfrm>
          <a:prstGeom prst="roundRect">
            <a:avLst>
              <a:gd name="adj" fmla="val 236"/>
            </a:avLst>
          </a:prstGeom>
          <a:noFill/>
          <a:ln w="9144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AutoShape 24"/>
          <p:cNvSpPr>
            <a:spLocks noChangeArrowheads="1"/>
          </p:cNvSpPr>
          <p:nvPr/>
        </p:nvSpPr>
        <p:spPr bwMode="auto">
          <a:xfrm>
            <a:off x="2152650" y="3933825"/>
            <a:ext cx="5783262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2474029" y="947741"/>
            <a:ext cx="7111572" cy="701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GB" b="0" dirty="0" smtClean="0">
                <a:solidFill>
                  <a:srgbClr val="006600"/>
                </a:solidFill>
                <a:latin typeface="Times" charset="0"/>
              </a:rPr>
              <a:t>HIJING1.0</a:t>
            </a:r>
            <a:r>
              <a:rPr lang="en-GB" b="0" dirty="0" smtClean="0">
                <a:solidFill>
                  <a:srgbClr val="006600"/>
                </a:solidFill>
              </a:rPr>
              <a:t>:</a:t>
            </a:r>
            <a:endParaRPr lang="en-GB" b="0" dirty="0">
              <a:solidFill>
                <a:srgbClr val="006600"/>
              </a:solidFill>
              <a:latin typeface="Times" charset="0"/>
            </a:endParaRPr>
          </a:p>
          <a:p>
            <a:pPr eaLnBrk="1">
              <a:lnSpc>
                <a:spcPts val="262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dirty="0" err="1" smtClean="0">
                <a:solidFill>
                  <a:srgbClr val="006600"/>
                </a:solidFill>
              </a:rPr>
              <a:t>minijet</a:t>
            </a:r>
            <a:r>
              <a:rPr lang="en-GB" sz="2000" dirty="0" smtClean="0">
                <a:solidFill>
                  <a:srgbClr val="006600"/>
                </a:solidFill>
              </a:rPr>
              <a:t> </a:t>
            </a:r>
            <a:r>
              <a:rPr lang="en-GB" sz="2000" dirty="0" err="1" smtClean="0">
                <a:solidFill>
                  <a:srgbClr val="006600"/>
                </a:solidFill>
              </a:rPr>
              <a:t>partons</a:t>
            </a:r>
            <a:r>
              <a:rPr lang="en-GB" sz="2000" dirty="0" smtClean="0">
                <a:solidFill>
                  <a:srgbClr val="006600"/>
                </a:solidFill>
              </a:rPr>
              <a:t> </a:t>
            </a:r>
            <a:r>
              <a:rPr lang="en-GB" sz="2000" b="0" dirty="0" smtClean="0">
                <a:solidFill>
                  <a:srgbClr val="006600"/>
                </a:solidFill>
              </a:rPr>
              <a:t>(hard)</a:t>
            </a:r>
            <a:r>
              <a:rPr lang="en-GB" sz="2000" dirty="0" smtClean="0">
                <a:solidFill>
                  <a:srgbClr val="006600"/>
                </a:solidFill>
              </a:rPr>
              <a:t>,    </a:t>
            </a:r>
            <a:r>
              <a:rPr lang="en-GB" sz="2000" dirty="0">
                <a:solidFill>
                  <a:srgbClr val="006600"/>
                </a:solidFill>
              </a:rPr>
              <a:t>excited</a:t>
            </a:r>
            <a:r>
              <a:rPr lang="en-GB" sz="2000" i="1" dirty="0">
                <a:solidFill>
                  <a:srgbClr val="006600"/>
                </a:solidFill>
                <a:latin typeface="Times" charset="0"/>
              </a:rPr>
              <a:t> </a:t>
            </a:r>
            <a:r>
              <a:rPr lang="en-GB" sz="2000" dirty="0" smtClean="0">
                <a:solidFill>
                  <a:srgbClr val="006600"/>
                </a:solidFill>
              </a:rPr>
              <a:t>strings </a:t>
            </a:r>
            <a:r>
              <a:rPr lang="en-GB" sz="2000" b="0" dirty="0" smtClean="0">
                <a:solidFill>
                  <a:srgbClr val="006600"/>
                </a:solidFill>
              </a:rPr>
              <a:t>(soft)</a:t>
            </a:r>
            <a:r>
              <a:rPr lang="en-GB" sz="2000" dirty="0" smtClean="0">
                <a:solidFill>
                  <a:srgbClr val="006600"/>
                </a:solidFill>
              </a:rPr>
              <a:t>,  spectator nucleons</a:t>
            </a:r>
            <a:endParaRPr lang="en-GB" sz="2000" dirty="0">
              <a:solidFill>
                <a:srgbClr val="006600"/>
              </a:solidFill>
            </a:endParaRPr>
          </a:p>
        </p:txBody>
      </p:sp>
      <p:sp>
        <p:nvSpPr>
          <p:cNvPr id="30" name="AutoShape 36"/>
          <p:cNvSpPr>
            <a:spLocks noChangeArrowheads="1"/>
          </p:cNvSpPr>
          <p:nvPr/>
        </p:nvSpPr>
        <p:spPr bwMode="auto">
          <a:xfrm>
            <a:off x="2373312" y="885828"/>
            <a:ext cx="7310437" cy="962025"/>
          </a:xfrm>
          <a:prstGeom prst="roundRect">
            <a:avLst>
              <a:gd name="adj" fmla="val 162"/>
            </a:avLst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7"/>
          <p:cNvSpPr>
            <a:spLocks noChangeShapeType="1"/>
          </p:cNvSpPr>
          <p:nvPr/>
        </p:nvSpPr>
        <p:spPr bwMode="auto">
          <a:xfrm flipV="1">
            <a:off x="2511425" y="1724025"/>
            <a:ext cx="2362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38"/>
          <p:cNvSpPr>
            <a:spLocks noChangeShapeType="1"/>
          </p:cNvSpPr>
          <p:nvPr/>
        </p:nvSpPr>
        <p:spPr bwMode="auto">
          <a:xfrm flipV="1">
            <a:off x="5178425" y="1724025"/>
            <a:ext cx="2133600" cy="0"/>
          </a:xfrm>
          <a:prstGeom prst="line">
            <a:avLst/>
          </a:prstGeom>
          <a:noFill/>
          <a:ln w="9144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39"/>
          <p:cNvSpPr>
            <a:spLocks noChangeShapeType="1"/>
          </p:cNvSpPr>
          <p:nvPr/>
        </p:nvSpPr>
        <p:spPr bwMode="auto">
          <a:xfrm flipV="1">
            <a:off x="7624763" y="1724025"/>
            <a:ext cx="1219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 flipV="1">
            <a:off x="7540625" y="1724025"/>
            <a:ext cx="1981200" cy="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2220913" y="5284174"/>
            <a:ext cx="6553200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Extended ART </a:t>
            </a:r>
            <a:r>
              <a:rPr lang="en-GB" b="0" dirty="0" smtClean="0">
                <a:latin typeface="Times" charset="0"/>
              </a:rPr>
              <a:t>(hadron cascade)</a:t>
            </a:r>
            <a:endParaRPr lang="en-GB" b="0" dirty="0">
              <a:latin typeface="Times" charset="0"/>
            </a:endParaRPr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1458912" y="3400425"/>
            <a:ext cx="2415285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0" dirty="0" err="1">
                <a:solidFill>
                  <a:srgbClr val="0000FF"/>
                </a:solidFill>
              </a:rPr>
              <a:t>Partons</a:t>
            </a:r>
            <a:r>
              <a:rPr lang="en-GB" b="0" dirty="0">
                <a:solidFill>
                  <a:srgbClr val="0000FF"/>
                </a:solidFill>
              </a:rPr>
              <a:t> freeze out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40" name="Text Box 20"/>
          <p:cNvSpPr txBox="1">
            <a:spLocks noChangeArrowheads="1"/>
          </p:cNvSpPr>
          <p:nvPr/>
        </p:nvSpPr>
        <p:spPr bwMode="auto">
          <a:xfrm>
            <a:off x="544512" y="2105025"/>
            <a:ext cx="3383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dirty="0">
                <a:solidFill>
                  <a:srgbClr val="0000FF"/>
                </a:solidFill>
                <a:latin typeface="Times" charset="0"/>
              </a:rPr>
              <a:t>Generate </a:t>
            </a:r>
            <a:r>
              <a:rPr lang="en-GB" b="0" dirty="0" err="1" smtClean="0">
                <a:solidFill>
                  <a:srgbClr val="0000FF"/>
                </a:solidFill>
                <a:latin typeface="Times" charset="0"/>
              </a:rPr>
              <a:t>parton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space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-time</a:t>
            </a:r>
          </a:p>
        </p:txBody>
      </p:sp>
      <p:sp>
        <p:nvSpPr>
          <p:cNvPr id="41" name="Text Box 27"/>
          <p:cNvSpPr txBox="1">
            <a:spLocks noChangeArrowheads="1"/>
          </p:cNvSpPr>
          <p:nvPr/>
        </p:nvSpPr>
        <p:spPr bwMode="auto">
          <a:xfrm>
            <a:off x="1152525" y="123825"/>
            <a:ext cx="7772400" cy="3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800" b="0" dirty="0">
                <a:solidFill>
                  <a:srgbClr val="000099"/>
                </a:solidFill>
              </a:rPr>
              <a:t>Structure of AMPT </a:t>
            </a:r>
            <a:r>
              <a:rPr lang="en-GB" sz="2800" b="0" dirty="0" smtClean="0">
                <a:solidFill>
                  <a:srgbClr val="000099"/>
                </a:solidFill>
              </a:rPr>
              <a:t>v2.xx </a:t>
            </a:r>
            <a:r>
              <a:rPr lang="en-GB" sz="2800" b="0" dirty="0">
                <a:solidFill>
                  <a:srgbClr val="FF0000"/>
                </a:solidFill>
              </a:rPr>
              <a:t>(String Melting version)</a:t>
            </a:r>
          </a:p>
        </p:txBody>
      </p:sp>
    </p:spTree>
    <p:extLst>
      <p:ext uri="{BB962C8B-B14F-4D97-AF65-F5344CB8AC3E}">
        <p14:creationId xmlns:p14="http://schemas.microsoft.com/office/powerpoint/2010/main" val="283212919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8575"/>
            <a:ext cx="10077450" cy="6858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000090"/>
                </a:solidFill>
              </a:rPr>
              <a:t>The same </a:t>
            </a:r>
            <a:r>
              <a:rPr lang="en-US" sz="2800" dirty="0" err="1">
                <a:solidFill>
                  <a:srgbClr val="000090"/>
                </a:solidFill>
              </a:rPr>
              <a:t>Au</a:t>
            </a:r>
            <a:r>
              <a:rPr lang="en-US" sz="2800" dirty="0" err="1" smtClean="0">
                <a:solidFill>
                  <a:srgbClr val="000090"/>
                </a:solidFill>
              </a:rPr>
              <a:t>+Au</a:t>
            </a:r>
            <a:r>
              <a:rPr lang="en-US" sz="2800" dirty="0" smtClean="0">
                <a:solidFill>
                  <a:srgbClr val="000090"/>
                </a:solidFill>
              </a:rPr>
              <a:t> event at 200AGeV from the </a:t>
            </a:r>
            <a:r>
              <a:rPr lang="en-US" sz="2800" dirty="0" smtClean="0">
                <a:solidFill>
                  <a:srgbClr val="FF0000"/>
                </a:solidFill>
              </a:rPr>
              <a:t>String Melting </a:t>
            </a:r>
            <a:r>
              <a:rPr lang="en-US" sz="2800" dirty="0" smtClean="0">
                <a:solidFill>
                  <a:srgbClr val="000090"/>
                </a:solidFill>
              </a:rPr>
              <a:t>AMPT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 flipV="1">
            <a:off x="8516443" y="4462760"/>
            <a:ext cx="1219201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440241" y="4462763"/>
            <a:ext cx="1526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Beam axes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62925" y="1266825"/>
            <a:ext cx="20226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>
                <a:solidFill>
                  <a:srgbClr val="0000FF"/>
                </a:solidFill>
              </a:rPr>
              <a:t>σ</a:t>
            </a:r>
            <a:r>
              <a:rPr lang="en-US" b="0" baseline="-25000" dirty="0" err="1" smtClean="0">
                <a:solidFill>
                  <a:srgbClr val="0000FF"/>
                </a:solidFill>
              </a:rPr>
              <a:t>p</a:t>
            </a:r>
            <a:r>
              <a:rPr lang="en-US" b="0" dirty="0">
                <a:solidFill>
                  <a:srgbClr val="0000FF"/>
                </a:solidFill>
              </a:rPr>
              <a:t>=3mb</a:t>
            </a: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endParaRPr lang="en-US" b="0" dirty="0">
              <a:solidFill>
                <a:srgbClr val="0000FF"/>
              </a:solidFill>
            </a:endParaRP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endParaRPr lang="en-US" b="0" dirty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60fm-long box</a:t>
            </a:r>
          </a:p>
        </p:txBody>
      </p:sp>
      <p:sp>
        <p:nvSpPr>
          <p:cNvPr id="7" name="Rectangle 6"/>
          <p:cNvSpPr/>
          <p:nvPr/>
        </p:nvSpPr>
        <p:spPr>
          <a:xfrm>
            <a:off x="8162925" y="5229228"/>
            <a:ext cx="2057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i="1" dirty="0" smtClean="0"/>
              <a:t>E.g. middle region</a:t>
            </a:r>
          </a:p>
          <a:p>
            <a:r>
              <a:rPr lang="en-US" sz="1800" b="0" i="1" dirty="0" smtClean="0"/>
              <a:t>(near mid-rapidity)</a:t>
            </a:r>
            <a:r>
              <a:rPr lang="en-US" sz="1800" b="0" dirty="0" smtClean="0"/>
              <a:t>:</a:t>
            </a:r>
          </a:p>
          <a:p>
            <a:r>
              <a:rPr lang="en-US" sz="2000" b="0" dirty="0" smtClean="0"/>
              <a:t>coalescence of </a:t>
            </a:r>
          </a:p>
          <a:p>
            <a:r>
              <a:rPr lang="en-US" sz="2000" b="0" dirty="0" smtClean="0">
                <a:solidFill>
                  <a:srgbClr val="FF0000"/>
                </a:solidFill>
              </a:rPr>
              <a:t>q (red) </a:t>
            </a:r>
            <a:r>
              <a:rPr lang="en-US" sz="2000" b="0" dirty="0" smtClean="0"/>
              <a:t>and</a:t>
            </a:r>
          </a:p>
          <a:p>
            <a:r>
              <a:rPr lang="en-US" sz="2000" dirty="0" err="1" smtClean="0">
                <a:solidFill>
                  <a:srgbClr val="00FFFF"/>
                </a:solidFill>
              </a:rPr>
              <a:t>qbar</a:t>
            </a:r>
            <a:r>
              <a:rPr lang="en-US" sz="2000" dirty="0" smtClean="0">
                <a:solidFill>
                  <a:srgbClr val="00FFFF"/>
                </a:solidFill>
              </a:rPr>
              <a:t> (cyan) </a:t>
            </a:r>
          </a:p>
        </p:txBody>
      </p:sp>
      <p:pic>
        <p:nvPicPr>
          <p:cNvPr id="8" name="e200-sm-phi90-theta8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" y="733428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0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47625"/>
            <a:ext cx="10077450" cy="6858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A central Au+Au event at 200AGeV from the </a:t>
            </a:r>
            <a:r>
              <a:rPr lang="en-US" sz="2800" dirty="0" smtClean="0">
                <a:solidFill>
                  <a:srgbClr val="FF0000"/>
                </a:solidFill>
              </a:rPr>
              <a:t>String Melting </a:t>
            </a:r>
            <a:r>
              <a:rPr lang="en-US" sz="2800" dirty="0" smtClean="0">
                <a:solidFill>
                  <a:srgbClr val="000090"/>
                </a:solidFill>
              </a:rPr>
              <a:t>AMPT</a:t>
            </a:r>
            <a:endParaRPr lang="en-US" sz="2800" dirty="0">
              <a:solidFill>
                <a:srgbClr val="000090"/>
              </a:solidFill>
            </a:endParaRPr>
          </a:p>
        </p:txBody>
      </p:sp>
      <p:pic>
        <p:nvPicPr>
          <p:cNvPr id="4" name="e200-sm-phi0-theta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" y="733428"/>
            <a:ext cx="8128000" cy="6096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162924" y="1952628"/>
            <a:ext cx="1914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View on </a:t>
            </a:r>
          </a:p>
          <a:p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the</a:t>
            </a:r>
            <a:r>
              <a:rPr lang="en-GB" b="0" dirty="0">
                <a:solidFill>
                  <a:srgbClr val="FF0000"/>
                </a:solidFill>
                <a:latin typeface="Times" charset="0"/>
                <a:cs typeface="HG Mincho Light J" charset="0"/>
              </a:rPr>
              <a:t> 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beam axis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355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7625"/>
            <a:ext cx="10077450" cy="11430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Compare the same event:</a:t>
            </a:r>
            <a:br>
              <a:rPr lang="en-US" sz="2800" dirty="0" smtClean="0">
                <a:solidFill>
                  <a:srgbClr val="000090"/>
                </a:solidFill>
              </a:rPr>
            </a:br>
            <a:r>
              <a:rPr lang="en-US" sz="2800" dirty="0" smtClean="0">
                <a:solidFill>
                  <a:srgbClr val="000090"/>
                </a:solidFill>
              </a:rPr>
              <a:t/>
            </a:r>
            <a:br>
              <a:rPr lang="en-US" sz="2800" dirty="0" smtClean="0">
                <a:solidFill>
                  <a:srgbClr val="000090"/>
                </a:solidFill>
              </a:rPr>
            </a:br>
            <a:r>
              <a:rPr lang="en-US" sz="2800" dirty="0" smtClean="0">
                <a:solidFill>
                  <a:srgbClr val="000090"/>
                </a:solidFill>
              </a:rPr>
              <a:t>Default AMPT 				</a:t>
            </a:r>
            <a:r>
              <a:rPr lang="en-US" sz="2800" dirty="0" err="1" smtClean="0">
                <a:solidFill>
                  <a:srgbClr val="000090"/>
                </a:solidFill>
              </a:rPr>
              <a:t>vs</a:t>
            </a:r>
            <a:r>
              <a:rPr lang="en-US" sz="2800" dirty="0" smtClean="0">
                <a:solidFill>
                  <a:srgbClr val="000090"/>
                </a:solidFill>
              </a:rPr>
              <a:t> 				</a:t>
            </a:r>
            <a:r>
              <a:rPr lang="en-US" sz="2800" dirty="0" smtClean="0">
                <a:solidFill>
                  <a:srgbClr val="FF0000"/>
                </a:solidFill>
              </a:rPr>
              <a:t>String Melting </a:t>
            </a:r>
            <a:r>
              <a:rPr lang="en-US" sz="2800" dirty="0" smtClean="0">
                <a:solidFill>
                  <a:srgbClr val="000090"/>
                </a:solidFill>
              </a:rPr>
              <a:t>AMPT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0528" y="1266828"/>
            <a:ext cx="162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90"/>
                </a:solidFill>
              </a:rPr>
              <a:t>at t=5 </a:t>
            </a:r>
            <a:r>
              <a:rPr lang="en-US" b="0" dirty="0" err="1" smtClean="0">
                <a:solidFill>
                  <a:srgbClr val="000090"/>
                </a:solidFill>
              </a:rPr>
              <a:t>fm</a:t>
            </a:r>
            <a:r>
              <a:rPr lang="en-US" b="0" dirty="0" smtClean="0">
                <a:solidFill>
                  <a:srgbClr val="000090"/>
                </a:solidFill>
              </a:rPr>
              <a:t>/c:</a:t>
            </a:r>
            <a:endParaRPr lang="en-US" b="0" dirty="0">
              <a:solidFill>
                <a:srgbClr val="000090"/>
              </a:solidFill>
            </a:endParaRPr>
          </a:p>
        </p:txBody>
      </p:sp>
      <p:sp>
        <p:nvSpPr>
          <p:cNvPr id="7" name="Rectangle 35"/>
          <p:cNvSpPr>
            <a:spLocks noChangeArrowheads="1"/>
          </p:cNvSpPr>
          <p:nvPr/>
        </p:nvSpPr>
        <p:spPr bwMode="auto">
          <a:xfrm>
            <a:off x="6105525" y="5580697"/>
            <a:ext cx="37338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rgbClr val="0000FF"/>
                </a:solidFill>
              </a:rPr>
              <a:t>With </a:t>
            </a:r>
            <a:r>
              <a:rPr lang="en-US" b="0" dirty="0">
                <a:solidFill>
                  <a:srgbClr val="FF0000"/>
                </a:solidFill>
              </a:rPr>
              <a:t>String </a:t>
            </a:r>
            <a:r>
              <a:rPr lang="en-US" b="0" dirty="0" smtClean="0">
                <a:solidFill>
                  <a:srgbClr val="FF0000"/>
                </a:solidFill>
              </a:rPr>
              <a:t>Melting</a:t>
            </a:r>
            <a:r>
              <a:rPr lang="en-GB" b="0" dirty="0" smtClean="0">
                <a:solidFill>
                  <a:srgbClr val="0000FF"/>
                </a:solidFill>
              </a:rPr>
              <a:t>: </a:t>
            </a:r>
          </a:p>
          <a:p>
            <a:r>
              <a:rPr lang="en-GB" sz="2200" b="0" i="1" dirty="0" smtClean="0">
                <a:solidFill>
                  <a:srgbClr val="0000FF"/>
                </a:solidFill>
              </a:rPr>
              <a:t>many more partons, </a:t>
            </a:r>
          </a:p>
          <a:p>
            <a:r>
              <a:rPr lang="en-GB" sz="2200" b="0" i="1" dirty="0" smtClean="0">
                <a:solidFill>
                  <a:srgbClr val="0000FF"/>
                </a:solidFill>
              </a:rPr>
              <a:t>parton stage dominates; </a:t>
            </a:r>
          </a:p>
          <a:p>
            <a:r>
              <a:rPr lang="en-GB" sz="2200" b="0" i="1" dirty="0" smtClean="0">
                <a:solidFill>
                  <a:srgbClr val="0000FF"/>
                </a:solidFill>
              </a:rPr>
              <a:t>hadron stage starts much later</a:t>
            </a:r>
          </a:p>
        </p:txBody>
      </p:sp>
      <p:pic>
        <p:nvPicPr>
          <p:cNvPr id="2" name="Picture 1" descr="f025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6425"/>
            <a:ext cx="4876800" cy="3657600"/>
          </a:xfrm>
          <a:prstGeom prst="rect">
            <a:avLst/>
          </a:prstGeom>
        </p:spPr>
      </p:pic>
      <p:pic>
        <p:nvPicPr>
          <p:cNvPr id="8" name="Picture 7" descr="f02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1876425"/>
            <a:ext cx="4876800" cy="3657600"/>
          </a:xfrm>
          <a:prstGeom prst="rect">
            <a:avLst/>
          </a:prstGeom>
        </p:spPr>
      </p:pic>
      <p:sp>
        <p:nvSpPr>
          <p:cNvPr id="11" name="Line 14"/>
          <p:cNvSpPr>
            <a:spLocks noChangeShapeType="1"/>
          </p:cNvSpPr>
          <p:nvPr/>
        </p:nvSpPr>
        <p:spPr bwMode="auto">
          <a:xfrm flipV="1">
            <a:off x="4401643" y="6067422"/>
            <a:ext cx="1219201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325441" y="6067425"/>
            <a:ext cx="1526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Beam axes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625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25" y="5076825"/>
            <a:ext cx="9839325" cy="2120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All other particles with PYTHIA flavor codes </a:t>
            </a:r>
            <a:r>
              <a:rPr lang="en-US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have no secondary interactions, </a:t>
            </a:r>
          </a:p>
          <a:p>
            <a:r>
              <a:rPr lang="en-US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but they can be produced (</a:t>
            </a:r>
            <a:r>
              <a:rPr lang="en-US" sz="2200" b="0" i="1" dirty="0" smtClean="0">
                <a:solidFill>
                  <a:srgbClr val="006600"/>
                </a:solidFill>
                <a:latin typeface="Times New Roman"/>
                <a:cs typeface="Times New Roman"/>
              </a:rPr>
              <a:t>from HIJING, string fragmentation, or quark coalescence</a:t>
            </a:r>
            <a:r>
              <a:rPr lang="en-US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),</a:t>
            </a:r>
          </a:p>
          <a:p>
            <a:r>
              <a:rPr lang="en-US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e.g.</a:t>
            </a:r>
          </a:p>
          <a:p>
            <a:endParaRPr lang="en-US" sz="2200" b="0" dirty="0" smtClean="0">
              <a:solidFill>
                <a:srgbClr val="006600"/>
              </a:solidFill>
              <a:latin typeface="Times New Roman"/>
              <a:cs typeface="Times New Roman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	Each </a:t>
            </a:r>
            <a:r>
              <a:rPr lang="en-GB" sz="2200" b="0" dirty="0">
                <a:solidFill>
                  <a:srgbClr val="006600"/>
                </a:solidFill>
                <a:latin typeface="Times New Roman"/>
                <a:cs typeface="Times New Roman"/>
              </a:rPr>
              <a:t>hadron has an explicit </a:t>
            </a:r>
            <a:r>
              <a:rPr lang="en-GB" sz="2200" b="0" dirty="0" err="1">
                <a:solidFill>
                  <a:srgbClr val="006600"/>
                </a:solidFill>
                <a:latin typeface="Times New Roman"/>
                <a:cs typeface="Times New Roman"/>
              </a:rPr>
              <a:t>isospin</a:t>
            </a:r>
            <a:r>
              <a:rPr lang="en-GB" sz="2200" b="0" dirty="0">
                <a:solidFill>
                  <a:srgbClr val="006600"/>
                </a:solidFill>
                <a:latin typeface="Times New Roman"/>
                <a:cs typeface="Times New Roman"/>
              </a:rPr>
              <a:t>/charge.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	</a:t>
            </a:r>
            <a:r>
              <a:rPr lang="en-GB" sz="2200" b="0" i="1" dirty="0" smtClean="0">
                <a:solidFill>
                  <a:srgbClr val="006600"/>
                </a:solidFill>
                <a:latin typeface="Times New Roman"/>
                <a:cs typeface="Times New Roman"/>
              </a:rPr>
              <a:t>K</a:t>
            </a:r>
            <a:r>
              <a:rPr lang="en-GB" sz="2200" b="0" i="1" baseline="-250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S</a:t>
            </a:r>
            <a:r>
              <a:rPr lang="en-GB" sz="2200" b="0" i="1" baseline="300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0</a:t>
            </a:r>
            <a:r>
              <a:rPr lang="en-GB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lang="en-GB" sz="2200" b="0" dirty="0">
                <a:solidFill>
                  <a:srgbClr val="006600"/>
                </a:solidFill>
                <a:latin typeface="Times New Roman"/>
                <a:cs typeface="Times New Roman"/>
              </a:rPr>
              <a:t>and </a:t>
            </a:r>
            <a:r>
              <a:rPr lang="en-GB" sz="2200" b="0" i="1" dirty="0" smtClean="0">
                <a:solidFill>
                  <a:srgbClr val="006600"/>
                </a:solidFill>
                <a:latin typeface="Times New Roman"/>
                <a:cs typeface="Times New Roman"/>
              </a:rPr>
              <a:t>K</a:t>
            </a:r>
            <a:r>
              <a:rPr lang="en-GB" sz="2200" b="0" i="1" baseline="-250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L</a:t>
            </a:r>
            <a:r>
              <a:rPr lang="en-GB" sz="2200" b="0" i="1" baseline="30000" dirty="0" smtClean="0">
                <a:solidFill>
                  <a:srgbClr val="006600"/>
                </a:solidFill>
                <a:latin typeface="Times New Roman"/>
                <a:cs typeface="Times New Roman"/>
              </a:rPr>
              <a:t>0</a:t>
            </a:r>
            <a:r>
              <a:rPr lang="en-GB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lang="en-GB" sz="2200" b="0" dirty="0">
                <a:solidFill>
                  <a:srgbClr val="006600"/>
                </a:solidFill>
                <a:latin typeface="Times New Roman"/>
                <a:cs typeface="Times New Roman"/>
              </a:rPr>
              <a:t>are also produced at the end of hadron cascade</a:t>
            </a:r>
            <a:r>
              <a:rPr lang="en-GB" sz="2200" b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.</a:t>
            </a:r>
            <a:endParaRPr lang="en-US" sz="2200" b="0" dirty="0">
              <a:solidFill>
                <a:srgbClr val="006600"/>
              </a:solidFill>
              <a:latin typeface="Times New Roman"/>
              <a:cs typeface="Times New Roman"/>
            </a:endParaRPr>
          </a:p>
        </p:txBody>
      </p:sp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466725" y="657225"/>
            <a:ext cx="9382125" cy="335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789613" algn="l"/>
                <a:tab pos="6513513" algn="l"/>
                <a:tab pos="7237413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 smtClean="0">
                <a:solidFill>
                  <a:srgbClr val="0000FF"/>
                </a:solidFill>
                <a:latin typeface="Times" charset="0"/>
              </a:rPr>
              <a:t>HIJING1.0</a:t>
            </a:r>
            <a:r>
              <a:rPr lang="en-GB" dirty="0">
                <a:solidFill>
                  <a:schemeClr val="tx1"/>
                </a:solidFill>
                <a:latin typeface="Times" charset="0"/>
              </a:rPr>
              <a:t>	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Two component model 			(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s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oft </a:t>
            </a:r>
            <a:r>
              <a:rPr lang="en-GB" b="0" i="1" dirty="0">
                <a:solidFill>
                  <a:schemeClr val="tx1"/>
                </a:solidFill>
                <a:latin typeface="Times" charset="0"/>
              </a:rPr>
              <a:t>strings + hard </a:t>
            </a:r>
            <a:r>
              <a:rPr lang="en-GB" b="0" i="1" dirty="0" err="1" smtClean="0">
                <a:solidFill>
                  <a:schemeClr val="tx1"/>
                </a:solidFill>
                <a:latin typeface="Times" charset="0"/>
              </a:rPr>
              <a:t>minijets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)</a:t>
            </a:r>
            <a:endParaRPr lang="en-GB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>
                <a:solidFill>
                  <a:srgbClr val="0000FF"/>
                </a:solidFill>
                <a:latin typeface="Times" charset="0"/>
              </a:rPr>
              <a:t>ZPC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		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	</a:t>
            </a:r>
            <a:r>
              <a:rPr lang="en-GB" b="0" dirty="0" err="1" smtClean="0">
                <a:solidFill>
                  <a:schemeClr val="tx1"/>
                </a:solidFill>
                <a:latin typeface="Times" charset="0"/>
              </a:rPr>
              <a:t>parton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 cascade 	(</a:t>
            </a:r>
            <a:r>
              <a:rPr lang="en-GB" b="0" i="1" dirty="0" smtClean="0">
                <a:solidFill>
                  <a:schemeClr val="tx1"/>
                </a:solidFill>
                <a:latin typeface="Times" charset="0"/>
              </a:rPr>
              <a:t>elastic collisions only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)  </a:t>
            </a:r>
            <a:endParaRPr lang="en-GB" b="0" dirty="0">
              <a:solidFill>
                <a:schemeClr val="tx1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dirty="0">
              <a:solidFill>
                <a:srgbClr val="0000FF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 err="1">
                <a:solidFill>
                  <a:srgbClr val="0000FF"/>
                </a:solidFill>
                <a:latin typeface="Times" charset="0"/>
              </a:rPr>
              <a:t>Hadronization</a:t>
            </a:r>
            <a:r>
              <a:rPr lang="en-GB" b="0" dirty="0">
                <a:latin typeface="Times" charset="0"/>
              </a:rPr>
              <a:t>	Lund string </a:t>
            </a:r>
            <a:r>
              <a:rPr lang="en-GB" b="0" dirty="0" smtClean="0">
                <a:latin typeface="Times" charset="0"/>
              </a:rPr>
              <a:t>fragmentation	 (</a:t>
            </a:r>
            <a:r>
              <a:rPr lang="en-GB" b="0" i="1" dirty="0" smtClean="0">
                <a:latin typeface="Times" charset="0"/>
              </a:rPr>
              <a:t>Default AMPT</a:t>
            </a:r>
            <a:r>
              <a:rPr lang="en-GB" b="0" dirty="0" smtClean="0">
                <a:latin typeface="Times" charset="0"/>
              </a:rPr>
              <a:t>)</a:t>
            </a:r>
            <a:endParaRPr lang="en-GB" b="0" dirty="0"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latin typeface="Times" charset="0"/>
              </a:rPr>
              <a:t>			</a:t>
            </a:r>
            <a:r>
              <a:rPr lang="en-GB" b="0" dirty="0" smtClean="0">
                <a:latin typeface="Times" charset="0"/>
              </a:rPr>
              <a:t>	or </a:t>
            </a:r>
            <a:endParaRPr lang="en-GB" b="0" dirty="0"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latin typeface="Times" charset="0"/>
              </a:rPr>
              <a:t>			</a:t>
            </a:r>
            <a:r>
              <a:rPr lang="en-GB" b="0" dirty="0" smtClean="0">
                <a:latin typeface="Times" charset="0"/>
              </a:rPr>
              <a:t>Quark coalescence 	(</a:t>
            </a:r>
            <a:r>
              <a:rPr lang="en-GB" b="0" i="1" dirty="0" smtClean="0">
                <a:solidFill>
                  <a:srgbClr val="FF0000"/>
                </a:solidFill>
                <a:latin typeface="Times" charset="0"/>
              </a:rPr>
              <a:t>String Melting </a:t>
            </a:r>
            <a:r>
              <a:rPr lang="en-GB" b="0" i="1" dirty="0" smtClean="0">
                <a:latin typeface="Times" charset="0"/>
              </a:rPr>
              <a:t>AMPT</a:t>
            </a:r>
            <a:r>
              <a:rPr lang="en-GB" b="0" dirty="0" smtClean="0">
                <a:latin typeface="Times" charset="0"/>
              </a:rPr>
              <a:t>)</a:t>
            </a:r>
            <a:endParaRPr lang="en-GB" dirty="0" smtClean="0">
              <a:solidFill>
                <a:srgbClr val="0000FF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dirty="0">
              <a:solidFill>
                <a:srgbClr val="0000FF"/>
              </a:solidFill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dirty="0" smtClean="0">
                <a:solidFill>
                  <a:srgbClr val="0000FF"/>
                </a:solidFill>
                <a:latin typeface="Times" charset="0"/>
              </a:rPr>
              <a:t>Extended ART</a:t>
            </a:r>
            <a:r>
              <a:rPr lang="en-GB" dirty="0">
                <a:solidFill>
                  <a:schemeClr val="tx1"/>
                </a:solidFill>
                <a:latin typeface="Times" charset="0"/>
              </a:rPr>
              <a:t>	</a:t>
            </a:r>
            <a:r>
              <a:rPr lang="en-GB" b="0" dirty="0">
                <a:solidFill>
                  <a:schemeClr val="tx1"/>
                </a:solidFill>
                <a:latin typeface="Times" charset="0"/>
              </a:rPr>
              <a:t>H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adron cascade, 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chemeClr val="tx1"/>
                </a:solidFill>
                <a:latin typeface="Times" charset="0"/>
              </a:rPr>
              <a:t>	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		including secondary interactions for</a:t>
            </a:r>
            <a:endParaRPr lang="en-GB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928688" y="-28575"/>
            <a:ext cx="8602662" cy="655638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Individual components of AMPT</a:t>
            </a:r>
          </a:p>
        </p:txBody>
      </p:sp>
      <p:graphicFrame>
        <p:nvGraphicFramePr>
          <p:cNvPr id="184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157349"/>
              </p:ext>
            </p:extLst>
          </p:nvPr>
        </p:nvGraphicFramePr>
        <p:xfrm>
          <a:off x="2600326" y="3897313"/>
          <a:ext cx="585787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58" name="Equation" r:id="rId4" imgW="1955800" imgH="342900" progId="Equation.3">
                  <p:embed/>
                </p:oleObj>
              </mc:Choice>
              <mc:Fallback>
                <p:oleObj name="Equation" r:id="rId4" imgW="19558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6" y="3897313"/>
                        <a:ext cx="5857875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391916"/>
              </p:ext>
            </p:extLst>
          </p:nvPr>
        </p:nvGraphicFramePr>
        <p:xfrm>
          <a:off x="847725" y="5838825"/>
          <a:ext cx="20002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59" name="Equation" r:id="rId6" imgW="723900" imgH="165100" progId="Equation.3">
                  <p:embed/>
                </p:oleObj>
              </mc:Choice>
              <mc:Fallback>
                <p:oleObj name="Equation" r:id="rId6" imgW="723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25" y="5838825"/>
                        <a:ext cx="20002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00074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923925" y="809625"/>
            <a:ext cx="2940258" cy="96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Cross section </a:t>
            </a:r>
          </a:p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based on 			</a:t>
            </a:r>
          </a:p>
          <a:p>
            <a:pPr>
              <a:lnSpc>
                <a:spcPts val="2475"/>
              </a:lnSpc>
              <a:buClr>
                <a:srgbClr val="000000"/>
              </a:buClr>
              <a:buSzPct val="100000"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in leading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-order </a:t>
            </a:r>
            <a:r>
              <a:rPr lang="en-GB" b="0" dirty="0" err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GB" b="0" dirty="0" err="1" smtClean="0">
                <a:solidFill>
                  <a:srgbClr val="0000FF"/>
                </a:solidFill>
                <a:latin typeface="Times" charset="0"/>
              </a:rPr>
              <a:t>QCD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: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733425"/>
            <a:ext cx="4379912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23925" y="2562225"/>
            <a:ext cx="3070853" cy="6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rgbClr val="0000FF"/>
                </a:solidFill>
                <a:latin typeface="Times" charset="0"/>
              </a:rPr>
              <a:t>A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screening 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mass </a:t>
            </a:r>
            <a:r>
              <a:rPr lang="en-GB" i="1" dirty="0" smtClean="0">
                <a:solidFill>
                  <a:srgbClr val="0000FF"/>
                </a:solidFill>
                <a:latin typeface="Times" charset="0"/>
              </a:rPr>
              <a:t>μ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</a:t>
            </a:r>
          </a:p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regulates </a:t>
            </a:r>
            <a:r>
              <a:rPr lang="en-GB" b="0" dirty="0">
                <a:solidFill>
                  <a:srgbClr val="0000FF"/>
                </a:solidFill>
                <a:latin typeface="Times" charset="0"/>
              </a:rPr>
              <a:t>the divergence: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2638425"/>
            <a:ext cx="3135312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95924" y="5153025"/>
            <a:ext cx="4581525" cy="1444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latin typeface="Times" charset="0"/>
              </a:rPr>
              <a:t>in Default AMPT, </a:t>
            </a:r>
            <a:r>
              <a:rPr lang="en-GB" b="0" i="1" dirty="0" smtClean="0">
                <a:latin typeface="Times" charset="0"/>
              </a:rPr>
              <a:t>massless gluons.</a:t>
            </a:r>
            <a:endParaRPr lang="en-GB" b="0" i="1" dirty="0">
              <a:latin typeface="Times" charset="0"/>
            </a:endParaRP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</a:pPr>
            <a:r>
              <a:rPr lang="en-GB" b="0" dirty="0" smtClean="0">
                <a:latin typeface="Times" charset="0"/>
              </a:rPr>
              <a:t>			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</a:pPr>
            <a:r>
              <a:rPr lang="en-GB" b="0" dirty="0" smtClean="0">
                <a:latin typeface="Times" charset="0"/>
              </a:rPr>
              <a:t>in 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</a:rPr>
              <a:t>String </a:t>
            </a:r>
            <a:r>
              <a:rPr lang="en-GB" b="0" dirty="0">
                <a:solidFill>
                  <a:srgbClr val="FF0000"/>
                </a:solidFill>
                <a:latin typeface="Times" charset="0"/>
              </a:rPr>
              <a:t>Melting </a:t>
            </a:r>
            <a:r>
              <a:rPr lang="en-GB" b="0" dirty="0" smtClean="0">
                <a:latin typeface="Times" charset="0"/>
              </a:rPr>
              <a:t>AMPT, </a:t>
            </a:r>
          </a:p>
          <a:p>
            <a:pPr>
              <a:lnSpc>
                <a:spcPts val="2625"/>
              </a:lnSpc>
              <a:buClr>
                <a:srgbClr val="000000"/>
              </a:buClr>
              <a:buSzPct val="100000"/>
            </a:pPr>
            <a:r>
              <a:rPr lang="en-GB" b="0" dirty="0" smtClean="0">
                <a:latin typeface="Times" charset="0"/>
              </a:rPr>
              <a:t>but using the same </a:t>
            </a:r>
            <a:r>
              <a:rPr lang="en-GB" b="0" i="1" dirty="0" err="1" smtClean="0">
                <a:latin typeface="Times" charset="0"/>
              </a:rPr>
              <a:t>gg</a:t>
            </a:r>
            <a:r>
              <a:rPr lang="en-GB" b="0" dirty="0" smtClean="0">
                <a:latin typeface="Times" charset="0"/>
              </a:rPr>
              <a:t> cross section;</a:t>
            </a:r>
            <a:endParaRPr lang="en-GB" b="0" i="1" dirty="0" smtClean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928688" y="-28575"/>
            <a:ext cx="8602662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 of AMPT: </a:t>
            </a:r>
            <a:r>
              <a:rPr lang="en-GB" sz="2800" b="0" dirty="0" err="1" smtClean="0">
                <a:solidFill>
                  <a:srgbClr val="000090"/>
                </a:solidFill>
                <a:latin typeface="Times" charset="0"/>
              </a:rPr>
              <a:t>parton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 cascade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922744"/>
              </p:ext>
            </p:extLst>
          </p:nvPr>
        </p:nvGraphicFramePr>
        <p:xfrm>
          <a:off x="390525" y="5915025"/>
          <a:ext cx="4914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059" name="Equation" r:id="rId6" imgW="1638300" imgH="190500" progId="Equation.3">
                  <p:embed/>
                </p:oleObj>
              </mc:Choice>
              <mc:Fallback>
                <p:oleObj name="Equation" r:id="rId6" imgW="16383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" y="5915025"/>
                        <a:ext cx="4914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330848"/>
              </p:ext>
            </p:extLst>
          </p:nvPr>
        </p:nvGraphicFramePr>
        <p:xfrm>
          <a:off x="2066925" y="1114425"/>
          <a:ext cx="1181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060" name="Equation" r:id="rId8" imgW="393700" imgH="127000" progId="Equation.3">
                  <p:embed/>
                </p:oleObj>
              </mc:Choice>
              <mc:Fallback>
                <p:oleObj name="Equation" r:id="rId8" imgW="393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1114425"/>
                        <a:ext cx="1181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445884"/>
              </p:ext>
            </p:extLst>
          </p:nvPr>
        </p:nvGraphicFramePr>
        <p:xfrm>
          <a:off x="3971925" y="5229225"/>
          <a:ext cx="1181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061" name="Equation" r:id="rId10" imgW="393700" imgH="127000" progId="Equation.3">
                  <p:embed/>
                </p:oleObj>
              </mc:Choice>
              <mc:Fallback>
                <p:oleObj name="Equation" r:id="rId10" imgW="393700" imgH="1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1925" y="5229225"/>
                        <a:ext cx="1181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09601" y="6547411"/>
            <a:ext cx="8848724" cy="43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2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i="1" dirty="0" smtClean="0">
                <a:solidFill>
                  <a:srgbClr val="800000"/>
                </a:solidFill>
                <a:latin typeface="Times" charset="0"/>
              </a:rPr>
              <a:t>using current </a:t>
            </a:r>
            <a:r>
              <a:rPr lang="en-GB" b="0" i="1" dirty="0">
                <a:solidFill>
                  <a:srgbClr val="800000"/>
                </a:solidFill>
                <a:latin typeface="Times" charset="0"/>
              </a:rPr>
              <a:t>quark </a:t>
            </a:r>
            <a:r>
              <a:rPr lang="en-GB" b="0" i="1" dirty="0" smtClean="0">
                <a:solidFill>
                  <a:srgbClr val="800000"/>
                </a:solidFill>
                <a:latin typeface="Times" charset="0"/>
              </a:rPr>
              <a:t>masses: u 5.6MeV,   d 9.9MeV,   s 199MeV, …</a:t>
            </a:r>
            <a:endParaRPr lang="en-GB" b="0" i="1" dirty="0">
              <a:solidFill>
                <a:srgbClr val="800000"/>
              </a:solidFill>
              <a:latin typeface="Times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3013" y="4695825"/>
            <a:ext cx="30917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000090"/>
                </a:solidFill>
                <a:latin typeface="Times" charset="0"/>
              </a:rPr>
              <a:t>Elastic collisions only: 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605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90525" y="1266825"/>
            <a:ext cx="402818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string1      =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string1'</a:t>
            </a:r>
            <a:r>
              <a:rPr lang="en-GB" sz="2200" dirty="0" smtClean="0">
                <a:solidFill>
                  <a:srgbClr val="000000"/>
                </a:solidFill>
                <a:latin typeface="Times" charset="0"/>
              </a:rPr>
              <a:t>+ 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minijets1</a:t>
            </a: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smtClean="0">
                <a:solidFill>
                  <a:srgbClr val="000000"/>
                </a:solidFill>
                <a:latin typeface="Times" charset="0"/>
              </a:rPr>
              <a:t>…</a:t>
            </a: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err="1" smtClean="0">
                <a:solidFill>
                  <a:srgbClr val="800000"/>
                </a:solidFill>
                <a:latin typeface="Times" charset="0"/>
              </a:rPr>
              <a:t>stringN</a:t>
            </a: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     =</a:t>
            </a:r>
            <a:r>
              <a:rPr lang="en-GB" sz="2200" dirty="0" err="1" smtClean="0">
                <a:solidFill>
                  <a:srgbClr val="FF0000"/>
                </a:solidFill>
                <a:latin typeface="Times" charset="0"/>
              </a:rPr>
              <a:t>stringN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'</a:t>
            </a:r>
            <a:r>
              <a:rPr lang="en-GB" sz="2200" dirty="0" smtClean="0">
                <a:latin typeface="Times" charset="0"/>
              </a:rPr>
              <a:t>+ 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GB" sz="2200" dirty="0" err="1" smtClean="0">
                <a:solidFill>
                  <a:srgbClr val="0000FF"/>
                </a:solidFill>
                <a:latin typeface="Times" charset="0"/>
              </a:rPr>
              <a:t>minijetsN</a:t>
            </a:r>
            <a:endParaRPr lang="en-GB" sz="2200" dirty="0">
              <a:solidFill>
                <a:srgbClr val="0000FF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stringN+1</a:t>
            </a:r>
            <a:endParaRPr lang="en-GB" sz="2200" dirty="0">
              <a:solidFill>
                <a:srgbClr val="800000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…</a:t>
            </a:r>
            <a:endParaRPr lang="en-GB" sz="2200" dirty="0">
              <a:solidFill>
                <a:srgbClr val="800000"/>
              </a:solidFill>
              <a:latin typeface="Times" charset="0"/>
            </a:endParaRP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 flipV="1">
            <a:off x="4505325" y="1495425"/>
            <a:ext cx="3429000" cy="0"/>
          </a:xfrm>
          <a:prstGeom prst="line">
            <a:avLst/>
          </a:prstGeom>
          <a:noFill/>
          <a:ln w="54737">
            <a:solidFill>
              <a:srgbClr val="0000FF"/>
            </a:solidFill>
            <a:prstDash val="dash"/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5800725" y="1659493"/>
            <a:ext cx="6155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dirty="0">
                <a:solidFill>
                  <a:srgbClr val="660066"/>
                </a:solidFill>
                <a:latin typeface="Times" charset="0"/>
              </a:rPr>
              <a:t>ZPC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87602" y="3460254"/>
            <a:ext cx="3957651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54000"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string1*     =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string1</a:t>
            </a:r>
            <a:r>
              <a:rPr lang="en-GB" sz="2200" dirty="0">
                <a:solidFill>
                  <a:srgbClr val="FF0000"/>
                </a:solidFill>
                <a:latin typeface="Times" charset="0"/>
              </a:rPr>
              <a:t>'</a:t>
            </a:r>
            <a:r>
              <a:rPr lang="en-GB" sz="2200" dirty="0">
                <a:latin typeface="Times" charset="0"/>
              </a:rPr>
              <a:t>+</a:t>
            </a: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minijets1*</a:t>
            </a:r>
          </a:p>
          <a:p>
            <a:pPr>
              <a:buClr>
                <a:srgbClr val="000000"/>
              </a:buClr>
              <a:buSzPct val="54000"/>
            </a:pPr>
            <a:r>
              <a:rPr lang="en-GB" sz="2200" dirty="0" smtClean="0">
                <a:solidFill>
                  <a:srgbClr val="000000"/>
                </a:solidFill>
                <a:latin typeface="Times" charset="0"/>
              </a:rPr>
              <a:t>…</a:t>
            </a: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err="1" smtClean="0">
                <a:solidFill>
                  <a:srgbClr val="800000"/>
                </a:solidFill>
                <a:latin typeface="Times" charset="0"/>
              </a:rPr>
              <a:t>stringN</a:t>
            </a: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*    =</a:t>
            </a:r>
            <a:r>
              <a:rPr lang="en-GB" sz="2200" dirty="0" err="1" smtClean="0">
                <a:solidFill>
                  <a:srgbClr val="FF0000"/>
                </a:solidFill>
                <a:latin typeface="Times" charset="0"/>
              </a:rPr>
              <a:t>stringN</a:t>
            </a:r>
            <a:r>
              <a:rPr lang="en-GB" sz="2200" dirty="0" smtClean="0">
                <a:solidFill>
                  <a:srgbClr val="FF0000"/>
                </a:solidFill>
                <a:latin typeface="Times" charset="0"/>
              </a:rPr>
              <a:t>'</a:t>
            </a:r>
            <a:r>
              <a:rPr lang="en-GB" sz="2200" dirty="0">
                <a:latin typeface="Times" charset="0"/>
              </a:rPr>
              <a:t>+</a:t>
            </a:r>
            <a:r>
              <a:rPr lang="en-GB" sz="2200" dirty="0" err="1" smtClean="0">
                <a:solidFill>
                  <a:srgbClr val="0000FF"/>
                </a:solidFill>
                <a:latin typeface="Times" charset="0"/>
              </a:rPr>
              <a:t>minijetsN</a:t>
            </a: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*</a:t>
            </a:r>
            <a:endParaRPr lang="en-GB" sz="2200" dirty="0">
              <a:solidFill>
                <a:srgbClr val="800000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stringN</a:t>
            </a:r>
            <a:r>
              <a:rPr lang="en-GB" sz="2200" dirty="0">
                <a:solidFill>
                  <a:srgbClr val="800000"/>
                </a:solidFill>
                <a:latin typeface="Times" charset="0"/>
              </a:rPr>
              <a:t>+1</a:t>
            </a:r>
          </a:p>
          <a:p>
            <a:pPr>
              <a:buClr>
                <a:srgbClr val="000000"/>
              </a:buClr>
              <a:buSzPct val="54000"/>
              <a:buFont typeface="StarBats" charset="0"/>
              <a:buNone/>
            </a:pPr>
            <a:r>
              <a:rPr lang="en-GB" sz="2200" dirty="0" smtClean="0">
                <a:solidFill>
                  <a:srgbClr val="800000"/>
                </a:solidFill>
                <a:latin typeface="Times" charset="0"/>
              </a:rPr>
              <a:t>…</a:t>
            </a:r>
            <a:endParaRPr lang="en-GB" sz="2200" dirty="0">
              <a:solidFill>
                <a:srgbClr val="800000"/>
              </a:solidFill>
              <a:latin typeface="Times" charset="0"/>
            </a:endParaRP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7054" y="4086225"/>
            <a:ext cx="5829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dirty="0" smtClean="0">
                <a:solidFill>
                  <a:srgbClr val="800000"/>
                </a:solidFill>
                <a:latin typeface="Times" charset="0"/>
              </a:rPr>
              <a:t>Apply </a:t>
            </a:r>
            <a:r>
              <a:rPr lang="en-GB" b="0" dirty="0">
                <a:solidFill>
                  <a:srgbClr val="800000"/>
                </a:solidFill>
                <a:latin typeface="Times" charset="0"/>
              </a:rPr>
              <a:t>Lund string </a:t>
            </a:r>
            <a:r>
              <a:rPr lang="en-GB" b="0" dirty="0" smtClean="0">
                <a:solidFill>
                  <a:srgbClr val="800000"/>
                </a:solidFill>
                <a:latin typeface="Times" charset="0"/>
              </a:rPr>
              <a:t>fragmentation to all </a:t>
            </a:r>
            <a:r>
              <a:rPr lang="en-GB" dirty="0" smtClean="0">
                <a:solidFill>
                  <a:srgbClr val="800000"/>
                </a:solidFill>
                <a:latin typeface="Times" charset="0"/>
              </a:rPr>
              <a:t>strings</a:t>
            </a:r>
            <a:r>
              <a:rPr lang="en-GB" b="0" dirty="0" smtClean="0">
                <a:solidFill>
                  <a:srgbClr val="800000"/>
                </a:solidFill>
                <a:latin typeface="Times" charset="0"/>
              </a:rPr>
              <a:t>:</a:t>
            </a:r>
            <a:endParaRPr lang="en-GB" b="0" dirty="0">
              <a:solidFill>
                <a:srgbClr val="800000"/>
              </a:solidFill>
              <a:latin typeface="Times" charset="0"/>
            </a:endParaRP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1076325" y="5838825"/>
            <a:ext cx="6649657" cy="110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en-GB" b="0" dirty="0" err="1" smtClean="0">
                <a:latin typeface="Times" charset="0"/>
              </a:rPr>
              <a:t>Minijet</a:t>
            </a:r>
            <a:r>
              <a:rPr lang="en-GB" b="0" dirty="0" smtClean="0">
                <a:latin typeface="Times" charset="0"/>
              </a:rPr>
              <a:t> </a:t>
            </a:r>
            <a:r>
              <a:rPr lang="en-GB" b="0" dirty="0" err="1" smtClean="0">
                <a:latin typeface="Times" charset="0"/>
              </a:rPr>
              <a:t>partons</a:t>
            </a:r>
            <a:r>
              <a:rPr lang="en-GB" b="0" dirty="0" smtClean="0">
                <a:latin typeface="Times" charset="0"/>
              </a:rPr>
              <a:t> recombine </a:t>
            </a:r>
            <a:r>
              <a:rPr lang="en-GB" b="0" dirty="0">
                <a:latin typeface="Times" charset="0"/>
              </a:rPr>
              <a:t>with the original </a:t>
            </a:r>
            <a:r>
              <a:rPr lang="en-GB" dirty="0" smtClean="0">
                <a:solidFill>
                  <a:srgbClr val="FF0000"/>
                </a:solidFill>
                <a:latin typeface="Times" charset="0"/>
              </a:rPr>
              <a:t>string</a:t>
            </a:r>
            <a:r>
              <a:rPr lang="en-GB" dirty="0">
                <a:solidFill>
                  <a:srgbClr val="FF0000"/>
                </a:solidFill>
                <a:latin typeface="Times" charset="0"/>
              </a:rPr>
              <a:t>'</a:t>
            </a:r>
            <a:r>
              <a:rPr lang="en-GB" b="0" dirty="0" smtClean="0">
                <a:solidFill>
                  <a:srgbClr val="000000"/>
                </a:solidFill>
                <a:latin typeface="Times" charset="0"/>
              </a:rPr>
              <a:t>: </a:t>
            </a:r>
          </a:p>
          <a:p>
            <a:pPr>
              <a:buClr>
                <a:srgbClr val="000000"/>
              </a:buClr>
            </a:pPr>
            <a:r>
              <a:rPr lang="en-GB" b="0" dirty="0">
                <a:solidFill>
                  <a:srgbClr val="000000"/>
                </a:solidFill>
                <a:latin typeface="Times" charset="0"/>
              </a:rPr>
              <a:t>	</a:t>
            </a:r>
            <a:r>
              <a:rPr lang="en-GB" b="0" i="1" dirty="0" smtClean="0">
                <a:solidFill>
                  <a:srgbClr val="000000"/>
                </a:solidFill>
                <a:latin typeface="Times" charset="0"/>
              </a:rPr>
              <a:t>to ensure success of string fragmentation, </a:t>
            </a:r>
          </a:p>
          <a:p>
            <a:pPr>
              <a:buClr>
                <a:srgbClr val="000000"/>
              </a:buClr>
            </a:pPr>
            <a:r>
              <a:rPr lang="en-GB" b="0" i="1" dirty="0" smtClean="0">
                <a:solidFill>
                  <a:srgbClr val="000000"/>
                </a:solidFill>
                <a:latin typeface="Times" charset="0"/>
              </a:rPr>
              <a:t>	e.g. to avoid fractional total charge for a string</a:t>
            </a:r>
          </a:p>
        </p:txBody>
      </p:sp>
      <p:sp>
        <p:nvSpPr>
          <p:cNvPr id="15" name="Rectangle 1"/>
          <p:cNvSpPr txBox="1">
            <a:spLocks noChangeArrowheads="1"/>
          </p:cNvSpPr>
          <p:nvPr/>
        </p:nvSpPr>
        <p:spPr bwMode="auto">
          <a:xfrm>
            <a:off x="238125" y="-28575"/>
            <a:ext cx="98393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components: </a:t>
            </a:r>
            <a:r>
              <a:rPr lang="en-GB" sz="2800" b="0" dirty="0" err="1">
                <a:solidFill>
                  <a:srgbClr val="000090"/>
                </a:solidFill>
                <a:latin typeface="Times" charset="0"/>
              </a:rPr>
              <a:t>h</a:t>
            </a:r>
            <a:r>
              <a:rPr lang="en-GB" sz="2800" b="0" dirty="0" err="1" smtClean="0">
                <a:solidFill>
                  <a:srgbClr val="000090"/>
                </a:solidFill>
                <a:latin typeface="Times" charset="0"/>
              </a:rPr>
              <a:t>adronization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 in Default AMPT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0525" y="657225"/>
            <a:ext cx="2547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Times" charset="0"/>
              </a:rPr>
              <a:t>HIJING produces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86725" y="1190625"/>
            <a:ext cx="15010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minijets1*</a:t>
            </a:r>
          </a:p>
          <a:p>
            <a:pPr>
              <a:buClr>
                <a:srgbClr val="000000"/>
              </a:buClr>
              <a:buSzPct val="45000"/>
            </a:pP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…</a:t>
            </a:r>
          </a:p>
          <a:p>
            <a:pPr>
              <a:buClr>
                <a:srgbClr val="000000"/>
              </a:buClr>
              <a:buSzPct val="45000"/>
            </a:pPr>
            <a:r>
              <a:rPr lang="en-GB" sz="2200" dirty="0" err="1" smtClean="0">
                <a:solidFill>
                  <a:srgbClr val="0000FF"/>
                </a:solidFill>
                <a:latin typeface="Times" charset="0"/>
              </a:rPr>
              <a:t>minijetsN</a:t>
            </a:r>
            <a:r>
              <a:rPr lang="en-GB" sz="2200" dirty="0" smtClean="0">
                <a:solidFill>
                  <a:srgbClr val="0000FF"/>
                </a:solidFill>
                <a:latin typeface="Times" charset="0"/>
              </a:rPr>
              <a:t>*</a:t>
            </a:r>
            <a:endParaRPr lang="en-GB" sz="2200" dirty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>
            <a:off x="8772525" y="2409825"/>
            <a:ext cx="0" cy="990600"/>
          </a:xfrm>
          <a:prstGeom prst="line">
            <a:avLst/>
          </a:prstGeom>
          <a:noFill/>
          <a:ln w="91440">
            <a:solidFill>
              <a:srgbClr val="0000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AutoShape 34"/>
          <p:cNvSpPr>
            <a:spLocks noChangeArrowheads="1"/>
          </p:cNvSpPr>
          <p:nvPr/>
        </p:nvSpPr>
        <p:spPr bwMode="auto">
          <a:xfrm>
            <a:off x="5191125" y="1038225"/>
            <a:ext cx="1905000" cy="1600200"/>
          </a:xfrm>
          <a:prstGeom prst="roundRect">
            <a:avLst>
              <a:gd name="adj" fmla="val 162"/>
            </a:avLst>
          </a:prstGeom>
          <a:noFill/>
          <a:ln w="9144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25" name="Line 3"/>
          <p:cNvSpPr>
            <a:spLocks noChangeShapeType="1"/>
          </p:cNvSpPr>
          <p:nvPr/>
        </p:nvSpPr>
        <p:spPr bwMode="auto">
          <a:xfrm flipV="1">
            <a:off x="4505325" y="2105025"/>
            <a:ext cx="3429000" cy="0"/>
          </a:xfrm>
          <a:prstGeom prst="line">
            <a:avLst/>
          </a:prstGeom>
          <a:noFill/>
          <a:ln w="54737">
            <a:solidFill>
              <a:srgbClr val="0000FF"/>
            </a:solidFill>
            <a:prstDash val="dash"/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26" name="AutoShape 34"/>
          <p:cNvSpPr>
            <a:spLocks noChangeArrowheads="1"/>
          </p:cNvSpPr>
          <p:nvPr/>
        </p:nvSpPr>
        <p:spPr bwMode="auto">
          <a:xfrm>
            <a:off x="5876925" y="3400425"/>
            <a:ext cx="1447800" cy="1828800"/>
          </a:xfrm>
          <a:prstGeom prst="roundRect">
            <a:avLst>
              <a:gd name="adj" fmla="val 162"/>
            </a:avLst>
          </a:prstGeom>
          <a:noFill/>
          <a:ln w="28575" cmpd="sng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27" name="AutoShape 34"/>
          <p:cNvSpPr>
            <a:spLocks noChangeArrowheads="1"/>
          </p:cNvSpPr>
          <p:nvPr/>
        </p:nvSpPr>
        <p:spPr bwMode="auto">
          <a:xfrm>
            <a:off x="161925" y="1266825"/>
            <a:ext cx="1447800" cy="1828800"/>
          </a:xfrm>
          <a:prstGeom prst="roundRect">
            <a:avLst>
              <a:gd name="adj" fmla="val 162"/>
            </a:avLst>
          </a:prstGeom>
          <a:noFill/>
          <a:ln w="28575" cmpd="sng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1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  <p:bldP spid="30730" grpId="0"/>
      <p:bldP spid="30731" grpId="0"/>
      <p:bldP spid="22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695325" y="1343025"/>
            <a:ext cx="2179533" cy="110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41000"/>
            </a:pPr>
            <a:r>
              <a:rPr lang="en-US" b="0" dirty="0" smtClean="0"/>
              <a:t>HIJING:</a:t>
            </a:r>
          </a:p>
          <a:p>
            <a:pPr>
              <a:buClr>
                <a:srgbClr val="000000"/>
              </a:buClr>
              <a:buSzPct val="41000"/>
              <a:buFont typeface="StarBats" charset="0"/>
              <a:buNone/>
            </a:pPr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Excited string/</a:t>
            </a:r>
          </a:p>
          <a:p>
            <a:pPr>
              <a:buClr>
                <a:srgbClr val="000000"/>
              </a:buClr>
              <a:buSzPct val="41000"/>
            </a:pPr>
            <a:r>
              <a:rPr lang="en-GB" b="0" dirty="0">
                <a:solidFill>
                  <a:srgbClr val="008000"/>
                </a:solidFill>
                <a:latin typeface="Times" charset="0"/>
              </a:rPr>
              <a:t>wounded </a:t>
            </a:r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nucleon</a:t>
            </a:r>
            <a:endParaRPr lang="en-GB" dirty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1" y="-28575"/>
            <a:ext cx="100774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initial condition from String Melting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54739" y="4848225"/>
            <a:ext cx="3493264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Include </a:t>
            </a:r>
            <a:r>
              <a:rPr lang="en-GB" dirty="0" smtClean="0">
                <a:solidFill>
                  <a:srgbClr val="008000"/>
                </a:solidFill>
                <a:latin typeface="Times" charset="0"/>
              </a:rPr>
              <a:t>fluctuations </a:t>
            </a:r>
          </a:p>
          <a:p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of nucleon positions </a:t>
            </a:r>
          </a:p>
          <a:p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from Monte Carlo </a:t>
            </a:r>
            <a:r>
              <a:rPr lang="en-GB" b="0" dirty="0" err="1" smtClean="0">
                <a:solidFill>
                  <a:srgbClr val="008000"/>
                </a:solidFill>
                <a:latin typeface="Times" charset="0"/>
              </a:rPr>
              <a:t>Glauber</a:t>
            </a:r>
            <a:endParaRPr lang="en-GB" b="0" dirty="0" smtClean="0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V="1">
            <a:off x="3133725" y="2257425"/>
            <a:ext cx="1295400" cy="0"/>
          </a:xfrm>
          <a:prstGeom prst="line">
            <a:avLst/>
          </a:prstGeom>
          <a:noFill/>
          <a:ln w="54737">
            <a:solidFill>
              <a:srgbClr val="0000FF"/>
            </a:solidFill>
            <a:prstDash val="sysDash"/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085541"/>
              </p:ext>
            </p:extLst>
          </p:nvPr>
        </p:nvGraphicFramePr>
        <p:xfrm>
          <a:off x="4733925" y="1266825"/>
          <a:ext cx="19431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58" name="Equation" r:id="rId4" imgW="647700" imgH="635000" progId="Equation.3">
                  <p:embed/>
                </p:oleObj>
              </mc:Choice>
              <mc:Fallback>
                <p:oleObj name="Equation" r:id="rId4" imgW="6477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3925" y="1266825"/>
                        <a:ext cx="19431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981325" y="1495425"/>
            <a:ext cx="1623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="0" dirty="0" smtClean="0">
                <a:solidFill>
                  <a:srgbClr val="0000FF"/>
                </a:solidFill>
                <a:latin typeface="Times" charset="0"/>
              </a:rPr>
              <a:t>Lund</a:t>
            </a:r>
          </a:p>
          <a:p>
            <a:pPr algn="ctr"/>
            <a:r>
              <a:rPr lang="en-GB" sz="2000" b="0" dirty="0" smtClean="0">
                <a:solidFill>
                  <a:srgbClr val="0000FF"/>
                </a:solidFill>
                <a:latin typeface="Times" charset="0"/>
              </a:rPr>
              <a:t>fragmentation </a:t>
            </a:r>
            <a:endParaRPr lang="en-US" sz="2000" b="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81525" y="3324225"/>
            <a:ext cx="327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0" dirty="0" smtClean="0">
                <a:solidFill>
                  <a:schemeClr val="tx1"/>
                </a:solidFill>
                <a:latin typeface="Times" charset="0"/>
              </a:rPr>
              <a:t>Decomposition according to constituent </a:t>
            </a:r>
            <a:r>
              <a:rPr lang="en-GB" sz="2000" b="0" dirty="0">
                <a:solidFill>
                  <a:schemeClr val="tx1"/>
                </a:solidFill>
                <a:latin typeface="Times" charset="0"/>
              </a:rPr>
              <a:t>quark structure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6325" y="581025"/>
            <a:ext cx="7031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imes" charset="0"/>
              </a:rPr>
              <a:t>String </a:t>
            </a:r>
            <a:r>
              <a:rPr lang="en-GB" dirty="0" smtClean="0">
                <a:solidFill>
                  <a:srgbClr val="FF0000"/>
                </a:solidFill>
                <a:latin typeface="Times" charset="0"/>
              </a:rPr>
              <a:t>Melting</a:t>
            </a:r>
            <a:r>
              <a:rPr lang="en-US" dirty="0" smtClean="0"/>
              <a:t> </a:t>
            </a:r>
            <a:r>
              <a:rPr lang="en-US" b="0" dirty="0" smtClean="0"/>
              <a:t>converts strings into quarks/antiquarks:</a:t>
            </a:r>
            <a:endParaRPr lang="en-GB" b="0" dirty="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13" name="AutoShape 34"/>
          <p:cNvSpPr>
            <a:spLocks noChangeArrowheads="1"/>
          </p:cNvSpPr>
          <p:nvPr/>
        </p:nvSpPr>
        <p:spPr bwMode="auto">
          <a:xfrm>
            <a:off x="619125" y="1266825"/>
            <a:ext cx="2362200" cy="1295400"/>
          </a:xfrm>
          <a:prstGeom prst="roundRect">
            <a:avLst>
              <a:gd name="adj" fmla="val 162"/>
            </a:avLst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4" name="AutoShape 34"/>
          <p:cNvSpPr>
            <a:spLocks noChangeArrowheads="1"/>
          </p:cNvSpPr>
          <p:nvPr/>
        </p:nvSpPr>
        <p:spPr bwMode="auto">
          <a:xfrm>
            <a:off x="4657725" y="1190625"/>
            <a:ext cx="381000" cy="2057400"/>
          </a:xfrm>
          <a:prstGeom prst="roundRect">
            <a:avLst>
              <a:gd name="adj" fmla="val 162"/>
            </a:avLst>
          </a:prstGeom>
          <a:noFill/>
          <a:ln w="28575" cmpd="sng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5" name="AutoShape 34"/>
          <p:cNvSpPr>
            <a:spLocks noChangeArrowheads="1"/>
          </p:cNvSpPr>
          <p:nvPr/>
        </p:nvSpPr>
        <p:spPr bwMode="auto">
          <a:xfrm>
            <a:off x="5343525" y="1190625"/>
            <a:ext cx="1219200" cy="2057400"/>
          </a:xfrm>
          <a:prstGeom prst="roundRect">
            <a:avLst>
              <a:gd name="adj" fmla="val 162"/>
            </a:avLst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1685925" y="2867025"/>
            <a:ext cx="0" cy="205740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auto">
          <a:xfrm>
            <a:off x="5191125" y="3095625"/>
            <a:ext cx="0" cy="1676400"/>
          </a:xfrm>
          <a:prstGeom prst="line">
            <a:avLst/>
          </a:prstGeom>
          <a:noFill/>
          <a:ln w="9144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3667125" y="2333625"/>
            <a:ext cx="1295400" cy="2514600"/>
          </a:xfrm>
          <a:prstGeom prst="line">
            <a:avLst/>
          </a:prstGeom>
          <a:noFill/>
          <a:ln w="9144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43325" y="4821436"/>
            <a:ext cx="65112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imes" charset="0"/>
              </a:rPr>
              <a:t>String </a:t>
            </a:r>
            <a:r>
              <a:rPr lang="en-GB" dirty="0" smtClean="0">
                <a:solidFill>
                  <a:srgbClr val="FF0000"/>
                </a:solidFill>
                <a:latin typeface="Times" charset="0"/>
              </a:rPr>
              <a:t>Melting 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introduces </a:t>
            </a:r>
          </a:p>
          <a:p>
            <a:r>
              <a:rPr lang="en-GB" dirty="0" smtClean="0">
                <a:solidFill>
                  <a:schemeClr val="tx1"/>
                </a:solidFill>
                <a:latin typeface="Times" charset="0"/>
              </a:rPr>
              <a:t>additional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en-GB" dirty="0" smtClean="0">
                <a:solidFill>
                  <a:schemeClr val="tx1"/>
                </a:solidFill>
                <a:latin typeface="Times" charset="0"/>
              </a:rPr>
              <a:t>fluctuations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 to the initial </a:t>
            </a:r>
            <a:r>
              <a:rPr lang="en-GB" b="0" dirty="0" err="1" smtClean="0">
                <a:solidFill>
                  <a:schemeClr val="tx1"/>
                </a:solidFill>
                <a:latin typeface="Times" charset="0"/>
              </a:rPr>
              <a:t>parton</a:t>
            </a:r>
            <a:r>
              <a:rPr lang="en-GB" b="0" dirty="0" smtClean="0">
                <a:solidFill>
                  <a:schemeClr val="tx1"/>
                </a:solidFill>
                <a:latin typeface="Times" charset="0"/>
              </a:rPr>
              <a:t> matter:</a:t>
            </a:r>
          </a:p>
          <a:p>
            <a:pPr marL="342900" indent="-342900">
              <a:buFont typeface="Arial"/>
              <a:buChar char="•"/>
            </a:pPr>
            <a:r>
              <a:rPr lang="en-GB" b="0" dirty="0">
                <a:solidFill>
                  <a:srgbClr val="0000FF"/>
                </a:solidFill>
                <a:latin typeface="Times" charset="0"/>
              </a:rPr>
              <a:t>t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hrough random nature of </a:t>
            </a:r>
            <a:r>
              <a:rPr lang="en-GB" b="0" dirty="0" err="1" smtClean="0">
                <a:solidFill>
                  <a:srgbClr val="0000FF"/>
                </a:solidFill>
                <a:latin typeface="Times" charset="0"/>
              </a:rPr>
              <a:t>minijet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production </a:t>
            </a:r>
          </a:p>
          <a:p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	and string fragmentation,</a:t>
            </a:r>
          </a:p>
          <a:p>
            <a:pPr marL="342900" indent="-342900">
              <a:buFont typeface="Arial"/>
              <a:buChar char="•"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longitudinal correlation of </a:t>
            </a:r>
            <a:r>
              <a:rPr lang="en-GB" b="0" dirty="0" err="1" smtClean="0">
                <a:solidFill>
                  <a:srgbClr val="0000FF"/>
                </a:solidFill>
                <a:latin typeface="Times" charset="0"/>
              </a:rPr>
              <a:t>partons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 </a:t>
            </a:r>
          </a:p>
          <a:p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	from the same string (~flux tube)</a:t>
            </a:r>
          </a:p>
        </p:txBody>
      </p:sp>
    </p:spTree>
    <p:extLst>
      <p:ext uri="{BB962C8B-B14F-4D97-AF65-F5344CB8AC3E}">
        <p14:creationId xmlns:p14="http://schemas.microsoft.com/office/powerpoint/2010/main" val="170241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1" animBg="1"/>
      <p:bldP spid="17" grpId="0" animBg="1"/>
      <p:bldP spid="18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152525" y="1997809"/>
            <a:ext cx="849541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31800" indent="-215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GB" b="0" dirty="0">
                <a:latin typeface="Times" charset="0"/>
              </a:rPr>
              <a:t>	</a:t>
            </a:r>
            <a:r>
              <a:rPr lang="en-GB" b="0" dirty="0" smtClean="0">
                <a:latin typeface="Times" charset="0"/>
              </a:rPr>
              <a:t>finds the closest</a:t>
            </a:r>
            <a:r>
              <a:rPr lang="en-GB" b="0" dirty="0">
                <a:latin typeface="Times" charset="0"/>
              </a:rPr>
              <a:t>	 		</a:t>
            </a:r>
            <a:r>
              <a:rPr lang="en-GB" b="0" dirty="0" smtClean="0">
                <a:latin typeface="Times" charset="0"/>
              </a:rPr>
              <a:t>forms </a:t>
            </a:r>
            <a:r>
              <a:rPr lang="en-GB" b="0" dirty="0">
                <a:latin typeface="Times" charset="0"/>
              </a:rPr>
              <a:t>a </a:t>
            </a:r>
            <a:r>
              <a:rPr lang="en-GB" b="0" dirty="0" smtClean="0">
                <a:latin typeface="Times" charset="0"/>
              </a:rPr>
              <a:t>meson</a:t>
            </a:r>
            <a:endParaRPr lang="en-GB" b="0" dirty="0">
              <a:latin typeface="Times" charset="0"/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SzPct val="41000"/>
              <a:buFont typeface="StarBats" charset="0"/>
              <a:buNone/>
            </a:pPr>
            <a:r>
              <a:rPr lang="en-GB" b="0" dirty="0">
                <a:latin typeface="Times" charset="0"/>
              </a:rPr>
              <a:t>	</a:t>
            </a:r>
            <a:r>
              <a:rPr lang="en-GB" b="0" dirty="0" smtClean="0">
                <a:latin typeface="Times" charset="0"/>
              </a:rPr>
              <a:t>finds the closest </a:t>
            </a:r>
            <a:r>
              <a:rPr lang="en-GB" b="0" dirty="0">
                <a:latin typeface="Times" charset="0"/>
              </a:rPr>
              <a:t>	 	</a:t>
            </a:r>
            <a:r>
              <a:rPr lang="en-GB" b="0" dirty="0" smtClean="0">
                <a:latin typeface="Times" charset="0"/>
              </a:rPr>
              <a:t>	forms </a:t>
            </a:r>
            <a:r>
              <a:rPr lang="en-GB" b="0" dirty="0">
                <a:latin typeface="Times" charset="0"/>
              </a:rPr>
              <a:t>a </a:t>
            </a:r>
            <a:r>
              <a:rPr lang="en-GB" b="0" dirty="0" smtClean="0">
                <a:latin typeface="Times" charset="0"/>
              </a:rPr>
              <a:t>baryon</a:t>
            </a:r>
          </a:p>
          <a:p>
            <a:pPr>
              <a:buClr>
                <a:srgbClr val="000000"/>
              </a:buClr>
              <a:buSzPct val="41000"/>
              <a:buFont typeface="StarBats" charset="0"/>
              <a:buNone/>
            </a:pPr>
            <a:r>
              <a:rPr lang="en-GB" b="0" i="1" dirty="0">
                <a:latin typeface="Times" charset="0"/>
              </a:rPr>
              <a:t>	</a:t>
            </a:r>
            <a:r>
              <a:rPr lang="en-GB" b="0" i="1" dirty="0" smtClean="0">
                <a:latin typeface="Times" charset="0"/>
              </a:rPr>
              <a:t>…</a:t>
            </a:r>
          </a:p>
          <a:p>
            <a:pPr>
              <a:buClr>
                <a:srgbClr val="000000"/>
              </a:buClr>
              <a:buSzPct val="41000"/>
            </a:pPr>
            <a:r>
              <a:rPr lang="en-GB" b="0" i="1" dirty="0" smtClean="0">
                <a:latin typeface="Times" charset="0"/>
              </a:rPr>
              <a:t>Original </a:t>
            </a:r>
            <a:r>
              <a:rPr lang="en-GB" b="0" i="1" dirty="0">
                <a:latin typeface="Times" charset="0"/>
              </a:rPr>
              <a:t>partner from the parent hadron is used if no </a:t>
            </a:r>
            <a:r>
              <a:rPr lang="en-GB" b="0" i="1" dirty="0" smtClean="0">
                <a:latin typeface="Times" charset="0"/>
              </a:rPr>
              <a:t>closer partner.</a:t>
            </a:r>
            <a:endParaRPr lang="en-GB" b="0" i="1" dirty="0">
              <a:latin typeface="Times" charset="0"/>
            </a:endParaRP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4751526" y="2257425"/>
            <a:ext cx="439599" cy="1588"/>
          </a:xfrm>
          <a:prstGeom prst="line">
            <a:avLst/>
          </a:prstGeom>
          <a:noFill/>
          <a:ln w="730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751526" y="2668760"/>
            <a:ext cx="439599" cy="1589"/>
          </a:xfrm>
          <a:prstGeom prst="line">
            <a:avLst/>
          </a:prstGeom>
          <a:noFill/>
          <a:ln w="730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 bwMode="auto">
          <a:xfrm>
            <a:off x="-76200" y="-28575"/>
            <a:ext cx="102203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quark coalescence in String Melting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724314"/>
              </p:ext>
            </p:extLst>
          </p:nvPr>
        </p:nvGraphicFramePr>
        <p:xfrm>
          <a:off x="1303613" y="1952625"/>
          <a:ext cx="495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618" name="Equation" r:id="rId4" imgW="165100" imgH="317500" progId="Equation.3">
                  <p:embed/>
                </p:oleObj>
              </mc:Choice>
              <mc:Fallback>
                <p:oleObj name="Equation" r:id="rId4" imgW="1651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613" y="1952625"/>
                        <a:ext cx="495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099686"/>
              </p:ext>
            </p:extLst>
          </p:nvPr>
        </p:nvGraphicFramePr>
        <p:xfrm>
          <a:off x="3932238" y="1876425"/>
          <a:ext cx="762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619" name="Equation" r:id="rId6" imgW="254000" imgH="330200" progId="Equation.3">
                  <p:embed/>
                </p:oleObj>
              </mc:Choice>
              <mc:Fallback>
                <p:oleObj name="Equation" r:id="rId6" imgW="2540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1876425"/>
                        <a:ext cx="762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83336"/>
              </p:ext>
            </p:extLst>
          </p:nvPr>
        </p:nvGraphicFramePr>
        <p:xfrm>
          <a:off x="2905125" y="4505325"/>
          <a:ext cx="57531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620" name="Equation" r:id="rId8" imgW="1917700" imgH="355600" progId="Equation.3">
                  <p:embed/>
                </p:oleObj>
              </mc:Choice>
              <mc:Fallback>
                <p:oleObj name="Equation" r:id="rId8" imgW="19177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4505325"/>
                        <a:ext cx="57531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982854"/>
              </p:ext>
            </p:extLst>
          </p:nvPr>
        </p:nvGraphicFramePr>
        <p:xfrm>
          <a:off x="2905125" y="5686425"/>
          <a:ext cx="68580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621" name="Equation" r:id="rId10" imgW="2286000" imgH="495300" progId="Equation.3">
                  <p:embed/>
                </p:oleObj>
              </mc:Choice>
              <mc:Fallback>
                <p:oleObj name="Equation" r:id="rId10" imgW="22860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5686425"/>
                        <a:ext cx="68580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1925" y="809625"/>
            <a:ext cx="9882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Current algorithm </a:t>
            </a:r>
            <a:r>
              <a:rPr lang="en-US" b="0" dirty="0" smtClean="0">
                <a:solidFill>
                  <a:srgbClr val="800000"/>
                </a:solidFill>
              </a:rPr>
              <a:t>for the dynamical quark </a:t>
            </a:r>
            <a:r>
              <a:rPr lang="en-US" b="0" dirty="0">
                <a:solidFill>
                  <a:srgbClr val="800000"/>
                </a:solidFill>
              </a:rPr>
              <a:t>coalescence </a:t>
            </a:r>
            <a:r>
              <a:rPr lang="en-US" b="0" dirty="0" smtClean="0">
                <a:solidFill>
                  <a:srgbClr val="800000"/>
                </a:solidFill>
              </a:rPr>
              <a:t>(using large </a:t>
            </a:r>
            <a:r>
              <a:rPr lang="en-US" b="0" dirty="0" err="1">
                <a:solidFill>
                  <a:srgbClr val="800000"/>
                </a:solidFill>
              </a:rPr>
              <a:t>dr</a:t>
            </a:r>
            <a:r>
              <a:rPr lang="en-US" b="0" dirty="0">
                <a:solidFill>
                  <a:srgbClr val="800000"/>
                </a:solidFill>
              </a:rPr>
              <a:t> &amp; </a:t>
            </a:r>
            <a:r>
              <a:rPr lang="en-US" b="0" dirty="0" err="1">
                <a:solidFill>
                  <a:srgbClr val="800000"/>
                </a:solidFill>
              </a:rPr>
              <a:t>dp</a:t>
            </a:r>
            <a:r>
              <a:rPr lang="en-US" b="0" dirty="0" smtClean="0">
                <a:solidFill>
                  <a:srgbClr val="800000"/>
                </a:solidFill>
              </a:rPr>
              <a:t>):</a:t>
            </a:r>
            <a:endParaRPr lang="en-US" b="0" dirty="0">
              <a:solidFill>
                <a:srgbClr val="8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9125" y="4010025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GB" b="0" i="1" dirty="0" smtClean="0">
                <a:solidFill>
                  <a:srgbClr val="0000FF"/>
                </a:solidFill>
                <a:latin typeface="Times" charset="0"/>
              </a:rPr>
              <a:t>Then determine </a:t>
            </a:r>
            <a:r>
              <a:rPr lang="en-GB" b="0" i="1" dirty="0" err="1" smtClean="0">
                <a:solidFill>
                  <a:srgbClr val="0000FF"/>
                </a:solidFill>
                <a:latin typeface="Times" charset="0"/>
              </a:rPr>
              <a:t>flavor</a:t>
            </a:r>
            <a:r>
              <a:rPr lang="en-GB" b="0" i="1" dirty="0" smtClean="0">
                <a:solidFill>
                  <a:srgbClr val="0000FF"/>
                </a:solidFill>
                <a:latin typeface="Times" charset="0"/>
              </a:rPr>
              <a:t> </a:t>
            </a: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of the </a:t>
            </a:r>
            <a:r>
              <a:rPr lang="en-GB" b="0" i="1" dirty="0" smtClean="0">
                <a:solidFill>
                  <a:srgbClr val="0000FF"/>
                </a:solidFill>
                <a:latin typeface="Times" charset="0"/>
              </a:rPr>
              <a:t>formed hadron</a:t>
            </a: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, </a:t>
            </a:r>
            <a:endParaRPr lang="en-GB" b="0" i="1" dirty="0" smtClean="0">
              <a:solidFill>
                <a:srgbClr val="0000FF"/>
              </a:solidFill>
              <a:latin typeface="Times" charset="0"/>
            </a:endParaRPr>
          </a:p>
          <a:p>
            <a:pPr>
              <a:buClr>
                <a:srgbClr val="000000"/>
              </a:buClr>
            </a:pP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 </a:t>
            </a:r>
            <a:r>
              <a:rPr lang="en-GB" b="0" i="1" dirty="0" smtClean="0">
                <a:solidFill>
                  <a:srgbClr val="0000FF"/>
                </a:solidFill>
                <a:latin typeface="Times" charset="0"/>
              </a:rPr>
              <a:t>   for </a:t>
            </a: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example:</a:t>
            </a:r>
          </a:p>
        </p:txBody>
      </p:sp>
      <p:sp>
        <p:nvSpPr>
          <p:cNvPr id="4" name="Rectangle 3"/>
          <p:cNvSpPr/>
          <p:nvPr/>
        </p:nvSpPr>
        <p:spPr>
          <a:xfrm>
            <a:off x="619125" y="1495425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A </a:t>
            </a:r>
            <a:r>
              <a:rPr lang="en-GB" b="0" i="1" dirty="0" err="1">
                <a:solidFill>
                  <a:srgbClr val="0000FF"/>
                </a:solidFill>
                <a:latin typeface="Times" charset="0"/>
              </a:rPr>
              <a:t>parton</a:t>
            </a:r>
            <a:r>
              <a:rPr lang="en-GB" b="0" i="1" dirty="0">
                <a:solidFill>
                  <a:srgbClr val="0000FF"/>
                </a:solidFill>
                <a:latin typeface="Times" charset="0"/>
              </a:rPr>
              <a:t> finds the closest partner in space to form a hadron:</a:t>
            </a:r>
          </a:p>
        </p:txBody>
      </p:sp>
    </p:spTree>
    <p:extLst>
      <p:ext uri="{BB962C8B-B14F-4D97-AF65-F5344CB8AC3E}">
        <p14:creationId xmlns:p14="http://schemas.microsoft.com/office/powerpoint/2010/main" val="3096742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95325" y="809625"/>
            <a:ext cx="8955385" cy="561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 smtClean="0">
                <a:cs typeface="HG Mincho Light J" charset="0"/>
              </a:rPr>
              <a:t>Based on: the ART mode</a:t>
            </a:r>
            <a:r>
              <a:rPr lang="en-GB" sz="2200" b="0" dirty="0">
                <a:cs typeface="HG Mincho Light J" charset="0"/>
              </a:rPr>
              <a:t>l</a:t>
            </a:r>
            <a:r>
              <a:rPr lang="en-GB" sz="2200" b="0" dirty="0" smtClean="0">
                <a:cs typeface="HG Mincho Light J" charset="0"/>
              </a:rPr>
              <a:t>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Li &amp; </a:t>
            </a:r>
            <a:r>
              <a:rPr lang="en-GB" sz="2200" b="0" dirty="0" err="1" smtClean="0">
                <a:solidFill>
                  <a:srgbClr val="008000"/>
                </a:solidFill>
                <a:cs typeface="HG Mincho Light J" charset="0"/>
              </a:rPr>
              <a:t>Ko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, PRC52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2200" b="0" dirty="0" smtClean="0">
              <a:cs typeface="HG Mincho Light J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>
                <a:cs typeface="HG Mincho Light J" charset="0"/>
              </a:rPr>
              <a:t> </a:t>
            </a:r>
            <a:r>
              <a:rPr lang="en-GB" sz="2200" b="0" dirty="0" smtClean="0">
                <a:cs typeface="HG Mincho Light J" charset="0"/>
              </a:rPr>
              <a:t>     interactions added	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Song, Li &amp; </a:t>
            </a:r>
            <a:r>
              <a:rPr lang="en-GB" sz="2200" b="0" dirty="0" err="1" smtClean="0">
                <a:solidFill>
                  <a:srgbClr val="008000"/>
                </a:solidFill>
                <a:cs typeface="HG Mincho Light J" charset="0"/>
              </a:rPr>
              <a:t>Ko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, NPA646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2200" b="0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 smtClean="0">
                <a:cs typeface="HG Mincho Light J" charset="0"/>
              </a:rPr>
              <a:t>        </a:t>
            </a:r>
            <a:r>
              <a:rPr lang="en-GB" sz="2200" b="0" dirty="0" err="1" smtClean="0">
                <a:cs typeface="HG Mincho Light J" charset="0"/>
              </a:rPr>
              <a:t>annhilation</a:t>
            </a:r>
            <a:r>
              <a:rPr lang="en-GB" sz="2200" b="0" dirty="0" smtClean="0">
                <a:cs typeface="HG Mincho Light J" charset="0"/>
              </a:rPr>
              <a:t>, </a:t>
            </a:r>
            <a:r>
              <a:rPr lang="en-GB" sz="2200" b="0" i="1" dirty="0" smtClean="0">
                <a:solidFill>
                  <a:srgbClr val="0000FF"/>
                </a:solidFill>
                <a:cs typeface="HG Mincho Light J" charset="0"/>
              </a:rPr>
              <a:t>K</a:t>
            </a:r>
            <a:r>
              <a:rPr lang="en-GB" sz="2200" b="0" i="1" baseline="30000" dirty="0" smtClean="0">
                <a:solidFill>
                  <a:srgbClr val="0000FF"/>
                </a:solidFill>
                <a:cs typeface="HG Mincho Light J" charset="0"/>
              </a:rPr>
              <a:t>0</a:t>
            </a:r>
            <a:r>
              <a:rPr lang="en-GB" sz="2200" b="0" i="1" dirty="0" smtClean="0">
                <a:cs typeface="HG Mincho Light J" charset="0"/>
              </a:rPr>
              <a:t> </a:t>
            </a:r>
            <a:r>
              <a:rPr lang="en-GB" sz="2200" b="0" dirty="0" smtClean="0">
                <a:cs typeface="HG Mincho Light J" charset="0"/>
              </a:rPr>
              <a:t>productions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Zhang et al, PRC61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2200" b="0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 smtClean="0">
                <a:cs typeface="HG Mincho Light J" charset="0"/>
              </a:rPr>
              <a:t>	      mesons, explicit </a:t>
            </a:r>
            <a:r>
              <a:rPr lang="en-GB" sz="2200" b="0" i="1" dirty="0" smtClean="0">
                <a:solidFill>
                  <a:srgbClr val="0000FF"/>
                </a:solidFill>
                <a:cs typeface="HG Mincho Light J" charset="0"/>
              </a:rPr>
              <a:t>K*</a:t>
            </a:r>
            <a:r>
              <a:rPr lang="en-GB" sz="2200" b="0" dirty="0" smtClean="0">
                <a:cs typeface="HG Mincho Light J" charset="0"/>
              </a:rPr>
              <a:t> 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ZWL et al, PRC64, NPA698 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defRPr/>
            </a:pPr>
            <a:endParaRPr lang="en-GB" sz="2800" b="0" i="1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defRPr/>
            </a:pPr>
            <a:r>
              <a:rPr lang="en-GB" sz="2800" b="0" i="1" dirty="0" err="1" smtClean="0">
                <a:solidFill>
                  <a:srgbClr val="0000FF"/>
                </a:solidFill>
                <a:cs typeface="HG Mincho Light J" charset="0"/>
              </a:rPr>
              <a:t>η</a:t>
            </a:r>
            <a:r>
              <a:rPr lang="en-GB" sz="2200" b="0" dirty="0" smtClean="0">
                <a:cs typeface="HG Mincho Light J" charset="0"/>
              </a:rPr>
              <a:t>  interactions			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ZWL &amp; Ko,PRC65</a:t>
            </a:r>
            <a:endParaRPr lang="en-GB" sz="2200" b="0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													</a:t>
            </a:r>
            <a:endParaRPr lang="en-GB" sz="2200" b="0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defRPr/>
            </a:pPr>
            <a:r>
              <a:rPr lang="en-GB" sz="2800" b="0" dirty="0" err="1" smtClean="0">
                <a:solidFill>
                  <a:srgbClr val="0000FF"/>
                </a:solidFill>
                <a:cs typeface="HG Mincho Light J" charset="0"/>
              </a:rPr>
              <a:t>φ</a:t>
            </a:r>
            <a:r>
              <a:rPr lang="en-GB" sz="2200" b="0" dirty="0" smtClean="0">
                <a:cs typeface="HG Mincho Light J" charset="0"/>
              </a:rPr>
              <a:t> interactions			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Pal, </a:t>
            </a:r>
            <a:r>
              <a:rPr lang="en-GB" sz="2200" b="0" dirty="0" err="1" smtClean="0">
                <a:solidFill>
                  <a:srgbClr val="008000"/>
                </a:solidFill>
                <a:cs typeface="HG Mincho Light J" charset="0"/>
              </a:rPr>
              <a:t>Ko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 &amp; ZWL, NPA707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2200" b="0" dirty="0" smtClean="0"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sz="2200" b="0" dirty="0" smtClean="0">
                <a:cs typeface="HG Mincho Light J" charset="0"/>
              </a:rPr>
              <a:t>Multi-strange </a:t>
            </a:r>
            <a:r>
              <a:rPr lang="en-GB" sz="2200" b="0" dirty="0">
                <a:cs typeface="HG Mincho Light J" charset="0"/>
              </a:rPr>
              <a:t>interactions (</a:t>
            </a:r>
            <a:r>
              <a:rPr lang="en-GB" sz="2200" b="0" i="1" dirty="0">
                <a:cs typeface="HG Mincho Light J" charset="0"/>
                <a:sym typeface="Symbol" charset="0"/>
              </a:rPr>
              <a:t>   </a:t>
            </a:r>
            <a:r>
              <a:rPr lang="en-GB" sz="2200" b="0" dirty="0">
                <a:cs typeface="HG Mincho Light J" charset="0"/>
              </a:rPr>
              <a:t>) </a:t>
            </a:r>
            <a:r>
              <a:rPr lang="en-GB" sz="2200" b="0" dirty="0" smtClean="0">
                <a:cs typeface="HG Mincho Light J" charset="0"/>
              </a:rPr>
              <a:t>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Pal, </a:t>
            </a:r>
            <a:r>
              <a:rPr lang="en-GB" sz="2200" b="0" dirty="0" err="1" smtClean="0">
                <a:solidFill>
                  <a:srgbClr val="008000"/>
                </a:solidFill>
                <a:cs typeface="HG Mincho Light J" charset="0"/>
              </a:rPr>
              <a:t>Ko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 &amp; ZWL, NPA730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defRPr/>
            </a:pPr>
            <a:endParaRPr lang="en-GB" sz="2200" b="0" dirty="0" smtClean="0">
              <a:solidFill>
                <a:srgbClr val="008000"/>
              </a:solidFill>
              <a:cs typeface="HG Mincho Light J" charset="0"/>
            </a:endParaRP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defRPr/>
            </a:pPr>
            <a:r>
              <a:rPr lang="en-GB" sz="2200" b="0" dirty="0" smtClean="0">
                <a:solidFill>
                  <a:srgbClr val="0000FF"/>
                </a:solidFill>
                <a:cs typeface="HG Mincho Light J" charset="0"/>
              </a:rPr>
              <a:t>Deuteron</a:t>
            </a:r>
            <a:r>
              <a:rPr lang="en-GB" sz="2200" b="0" dirty="0" smtClean="0">
                <a:cs typeface="HG Mincho Light J" charset="0"/>
              </a:rPr>
              <a:t> interactions						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Oh, </a:t>
            </a:r>
            <a:r>
              <a:rPr lang="en-GB" sz="2200" b="0" dirty="0">
                <a:solidFill>
                  <a:srgbClr val="008000"/>
                </a:solidFill>
                <a:cs typeface="HG Mincho Light J" charset="0"/>
              </a:rPr>
              <a:t>ZWL &amp; </a:t>
            </a:r>
            <a:r>
              <a:rPr lang="en-GB" sz="2200" b="0" dirty="0" err="1" smtClean="0">
                <a:solidFill>
                  <a:srgbClr val="008000"/>
                </a:solidFill>
                <a:cs typeface="HG Mincho Light J" charset="0"/>
              </a:rPr>
              <a:t>Ko</a:t>
            </a:r>
            <a:r>
              <a:rPr lang="en-GB" sz="2200" b="0" dirty="0" smtClean="0">
                <a:solidFill>
                  <a:srgbClr val="008000"/>
                </a:solidFill>
                <a:cs typeface="HG Mincho Light J" charset="0"/>
              </a:rPr>
              <a:t>, PRC80, NPA834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894738"/>
              </p:ext>
            </p:extLst>
          </p:nvPr>
        </p:nvGraphicFramePr>
        <p:xfrm>
          <a:off x="619125" y="1419225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07" name="Equation" r:id="rId4" imgW="127000" imgH="152400" progId="Equation.3">
                  <p:embed/>
                </p:oleObj>
              </mc:Choice>
              <mc:Fallback>
                <p:oleObj name="Equation" r:id="rId4" imgW="127000" imgH="15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1419225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578431"/>
              </p:ext>
            </p:extLst>
          </p:nvPr>
        </p:nvGraphicFramePr>
        <p:xfrm>
          <a:off x="619125" y="2105025"/>
          <a:ext cx="609600" cy="466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08" name="Equation" r:id="rId6" imgW="215900" imgH="165100" progId="Equation.3">
                  <p:embed/>
                </p:oleObj>
              </mc:Choice>
              <mc:Fallback>
                <p:oleObj name="Equation" r:id="rId6" imgW="215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2105025"/>
                        <a:ext cx="609600" cy="466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807235"/>
              </p:ext>
            </p:extLst>
          </p:nvPr>
        </p:nvGraphicFramePr>
        <p:xfrm>
          <a:off x="619125" y="2790825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09" name="Equation" r:id="rId8" imgW="304800" imgH="152400" progId="Equation.3">
                  <p:embed/>
                </p:oleObj>
              </mc:Choice>
              <mc:Fallback>
                <p:oleObj name="Equation" r:id="rId8" imgW="304800" imgH="15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2790825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-76200" y="-28575"/>
            <a:ext cx="102203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 of AMPT: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hadron cascade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323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2014_27_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045"/>
            <a:ext cx="10077450" cy="6721580"/>
          </a:xfrm>
          <a:prstGeom prst="rect">
            <a:avLst/>
          </a:prstGeom>
        </p:spPr>
      </p:pic>
      <p:sp>
        <p:nvSpPr>
          <p:cNvPr id="3073" name="Text Box 2"/>
          <p:cNvSpPr txBox="1">
            <a:spLocks noChangeArrowheads="1"/>
          </p:cNvSpPr>
          <p:nvPr/>
        </p:nvSpPr>
        <p:spPr bwMode="auto">
          <a:xfrm>
            <a:off x="3514725" y="0"/>
            <a:ext cx="2895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dirty="0" smtClean="0">
                <a:solidFill>
                  <a:srgbClr val="000090"/>
                </a:solidFill>
              </a:rPr>
              <a:t>AMPT Part-II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525" y="3248025"/>
            <a:ext cx="4038600" cy="1524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rgbClr val="FFFF00"/>
                </a:solidFill>
                <a:latin typeface="Times New Roman" charset="0"/>
                <a:cs typeface="+mn-cs"/>
              </a:rPr>
              <a:t>Zi</a:t>
            </a:r>
            <a:r>
              <a:rPr 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-Wei Lin (</a:t>
            </a:r>
            <a:r>
              <a:rPr lang="zh-CN" alt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林子威</a:t>
            </a:r>
            <a:r>
              <a:rPr lang="en-US" sz="2400" dirty="0" smtClean="0">
                <a:solidFill>
                  <a:srgbClr val="FFFF00"/>
                </a:solidFill>
                <a:latin typeface="Times New Roman" charset="0"/>
                <a:cs typeface="+mn-cs"/>
              </a:rPr>
              <a:t>)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Department of Physics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East Carolina University</a:t>
            </a:r>
          </a:p>
          <a:p>
            <a:pPr marL="342900" indent="-342900" algn="ctr" eaLnBrk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Times New Roman" charset="0"/>
              <a:buNone/>
              <a:defRPr/>
            </a:pPr>
            <a:r>
              <a:rPr lang="en-US" altLang="zh-CN" sz="2400" i="1" dirty="0" smtClean="0">
                <a:solidFill>
                  <a:srgbClr val="FFFF00"/>
                </a:solidFill>
                <a:latin typeface="Times New Roman" charset="0"/>
                <a:ea typeface="宋体" charset="0"/>
                <a:cs typeface="宋体" charset="0"/>
              </a:rPr>
              <a:t>Greenville, NC</a:t>
            </a:r>
          </a:p>
        </p:txBody>
      </p:sp>
    </p:spTree>
    <p:extLst>
      <p:ext uri="{BB962C8B-B14F-4D97-AF65-F5344CB8AC3E}">
        <p14:creationId xmlns:p14="http://schemas.microsoft.com/office/powerpoint/2010/main" val="448484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4352928" y="200025"/>
            <a:ext cx="1828797" cy="3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3200" dirty="0" smtClean="0">
                <a:solidFill>
                  <a:srgbClr val="000090"/>
                </a:solidFill>
                <a:latin typeface="Times" charset="0"/>
              </a:rPr>
              <a:t>Outline</a:t>
            </a:r>
            <a:endParaRPr lang="en-GB" sz="360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24125" y="1190625"/>
            <a:ext cx="5206554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2313" algn="l"/>
                <a:tab pos="1446213" algn="l"/>
                <a:tab pos="2170113" algn="l"/>
                <a:tab pos="2894013" algn="l"/>
                <a:tab pos="3617913" algn="l"/>
                <a:tab pos="4343400" algn="l"/>
                <a:tab pos="5065713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800" dirty="0" smtClean="0">
                <a:solidFill>
                  <a:srgbClr val="A6A6A6"/>
                </a:solidFill>
                <a:latin typeface="Times" charset="0"/>
              </a:rPr>
              <a:t>Part 1: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2800" dirty="0" smtClean="0">
              <a:solidFill>
                <a:srgbClr val="A6A6A6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A6A6A6"/>
                </a:solidFill>
                <a:latin typeface="Times" charset="0"/>
              </a:rPr>
              <a:t>Motivation </a:t>
            </a:r>
            <a:endParaRPr lang="en-GB" sz="2800" b="0" dirty="0">
              <a:solidFill>
                <a:srgbClr val="A6A6A6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A6A6A6"/>
                </a:solidFill>
                <a:latin typeface="Times" charset="0"/>
              </a:rPr>
              <a:t>Structure of the AMPT model</a:t>
            </a:r>
            <a:endParaRPr lang="en-GB" sz="2800" b="0" dirty="0">
              <a:solidFill>
                <a:srgbClr val="A6A6A6"/>
              </a:solidFill>
              <a:latin typeface="Times" charset="0"/>
            </a:endParaRP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rgbClr val="A6A6A6"/>
                </a:solidFill>
                <a:latin typeface="Times" charset="0"/>
              </a:rPr>
              <a:t>Individual components of AMPT</a:t>
            </a:r>
            <a:endParaRPr lang="en-GB" sz="2800" b="0" dirty="0">
              <a:solidFill>
                <a:srgbClr val="A6A6A6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2800" b="0" dirty="0" smtClean="0">
              <a:solidFill>
                <a:srgbClr val="A6A6A6"/>
              </a:solidFill>
              <a:latin typeface="Times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800" dirty="0" smtClean="0">
                <a:solidFill>
                  <a:schemeClr val="tx1"/>
                </a:solidFill>
                <a:latin typeface="Times" charset="0"/>
              </a:rPr>
              <a:t>Part 2: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>
                <a:solidFill>
                  <a:schemeClr val="tx1"/>
                </a:solidFill>
                <a:latin typeface="Times" charset="0"/>
              </a:rPr>
              <a:t>Maintenance and </a:t>
            </a:r>
            <a:r>
              <a:rPr lang="en-GB" sz="2800" b="0" dirty="0" smtClean="0">
                <a:solidFill>
                  <a:schemeClr val="tx1"/>
                </a:solidFill>
                <a:latin typeface="Times" charset="0"/>
              </a:rPr>
              <a:t>developments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chemeClr val="tx1"/>
                </a:solidFill>
                <a:latin typeface="Times" charset="0"/>
              </a:rPr>
              <a:t>Selected results based on AMPT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dirty="0" smtClean="0">
                <a:solidFill>
                  <a:schemeClr val="tx1"/>
                </a:solidFill>
                <a:latin typeface="Times" charset="0"/>
              </a:rPr>
              <a:t>Challenges &amp; </a:t>
            </a:r>
            <a:r>
              <a:rPr lang="en-GB" sz="2800" b="0" dirty="0">
                <a:solidFill>
                  <a:schemeClr val="tx1"/>
                </a:solidFill>
                <a:latin typeface="Times" charset="0"/>
              </a:rPr>
              <a:t>o</a:t>
            </a:r>
            <a:r>
              <a:rPr lang="en-GB" sz="2800" b="0" dirty="0" smtClean="0">
                <a:solidFill>
                  <a:schemeClr val="tx1"/>
                </a:solidFill>
                <a:latin typeface="Times" charset="0"/>
              </a:rPr>
              <a:t>pportunities</a:t>
            </a:r>
          </a:p>
        </p:txBody>
      </p:sp>
    </p:spTree>
    <p:extLst>
      <p:ext uri="{BB962C8B-B14F-4D97-AF65-F5344CB8AC3E}">
        <p14:creationId xmlns:p14="http://schemas.microsoft.com/office/powerpoint/2010/main" val="639381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47725" y="-104775"/>
            <a:ext cx="868680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public access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923925" y="1038225"/>
            <a:ext cx="8458200" cy="563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0" dirty="0" smtClean="0"/>
              <a:t>First public release of AMPT source codes: ~ April 2004.</a:t>
            </a:r>
          </a:p>
          <a:p>
            <a:endParaRPr lang="en-US" b="0" dirty="0"/>
          </a:p>
          <a:p>
            <a:r>
              <a:rPr lang="en-US" b="0" dirty="0"/>
              <a:t>Detailed physics descriptions </a:t>
            </a:r>
            <a:r>
              <a:rPr lang="en-US" b="0" dirty="0" smtClean="0"/>
              <a:t>in the long paper:</a:t>
            </a:r>
            <a:r>
              <a:rPr lang="en-US" b="0" i="1" dirty="0" smtClean="0"/>
              <a:t> </a:t>
            </a:r>
            <a:endParaRPr lang="en-US" b="0" i="1" dirty="0"/>
          </a:p>
          <a:p>
            <a:r>
              <a:rPr lang="en-US" b="0" i="1" dirty="0" smtClean="0">
                <a:solidFill>
                  <a:srgbClr val="008000"/>
                </a:solidFill>
              </a:rPr>
              <a:t>ZWL, Ko, Li, Zhang &amp; Pal, </a:t>
            </a:r>
            <a:r>
              <a:rPr lang="en-US" b="0" i="1" dirty="0">
                <a:solidFill>
                  <a:srgbClr val="008000"/>
                </a:solidFill>
              </a:rPr>
              <a:t>PRC </a:t>
            </a:r>
            <a:r>
              <a:rPr lang="en-US" b="0" i="1" dirty="0" smtClean="0">
                <a:solidFill>
                  <a:srgbClr val="008000"/>
                </a:solidFill>
              </a:rPr>
              <a:t>72, 064901 </a:t>
            </a:r>
            <a:r>
              <a:rPr lang="en-US" b="0" i="1" dirty="0">
                <a:solidFill>
                  <a:srgbClr val="008000"/>
                </a:solidFill>
              </a:rPr>
              <a:t>(2005)</a:t>
            </a:r>
            <a:r>
              <a:rPr lang="en-US" b="0" i="1" dirty="0" smtClean="0">
                <a:solidFill>
                  <a:srgbClr val="008000"/>
                </a:solidFill>
              </a:rPr>
              <a:t>.</a:t>
            </a:r>
            <a:endParaRPr lang="en-GB" b="0" dirty="0" smtClean="0">
              <a:solidFill>
                <a:schemeClr val="tx1"/>
              </a:solidFill>
            </a:endParaRPr>
          </a:p>
          <a:p>
            <a:endParaRPr lang="en-GB" b="0" dirty="0" smtClean="0">
              <a:solidFill>
                <a:schemeClr val="tx1"/>
              </a:solidFill>
            </a:endParaRPr>
          </a:p>
          <a:p>
            <a:endParaRPr lang="en-GB" b="0" dirty="0" smtClean="0">
              <a:solidFill>
                <a:schemeClr val="tx1"/>
              </a:solidFill>
            </a:endParaRPr>
          </a:p>
          <a:p>
            <a:r>
              <a:rPr lang="en-GB" b="0" dirty="0" smtClean="0">
                <a:solidFill>
                  <a:schemeClr val="tx1"/>
                </a:solidFill>
              </a:rPr>
              <a:t>"Official" versions v1.11</a:t>
            </a:r>
            <a:r>
              <a:rPr lang="en-GB" b="0" dirty="0">
                <a:solidFill>
                  <a:schemeClr val="tx1"/>
                </a:solidFill>
              </a:rPr>
              <a:t>/</a:t>
            </a:r>
            <a:r>
              <a:rPr lang="en-GB" b="0" dirty="0" smtClean="0">
                <a:solidFill>
                  <a:schemeClr val="tx1"/>
                </a:solidFill>
              </a:rPr>
              <a:t>v2.11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i="1" dirty="0" smtClean="0">
                <a:solidFill>
                  <a:schemeClr val="tx1"/>
                </a:solidFill>
              </a:rPr>
              <a:t>(2004) </a:t>
            </a:r>
            <a:r>
              <a:rPr lang="en-GB" b="0" dirty="0">
                <a:solidFill>
                  <a:schemeClr val="tx1"/>
                </a:solidFill>
              </a:rPr>
              <a:t>and </a:t>
            </a:r>
            <a:r>
              <a:rPr lang="en-GB" b="0" dirty="0" smtClean="0">
                <a:solidFill>
                  <a:schemeClr val="tx1"/>
                </a:solidFill>
              </a:rPr>
              <a:t>v1.21</a:t>
            </a:r>
            <a:r>
              <a:rPr lang="en-GB" b="0" dirty="0">
                <a:solidFill>
                  <a:schemeClr val="tx1"/>
                </a:solidFill>
              </a:rPr>
              <a:t>/v2.21 </a:t>
            </a:r>
            <a:r>
              <a:rPr lang="en-GB" b="0" i="1" dirty="0">
                <a:solidFill>
                  <a:schemeClr val="tx1"/>
                </a:solidFill>
              </a:rPr>
              <a:t>(2008</a:t>
            </a:r>
            <a:r>
              <a:rPr lang="en-GB" b="0" i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GB" b="0" dirty="0" smtClean="0">
                <a:solidFill>
                  <a:schemeClr val="tx1"/>
                </a:solidFill>
              </a:rPr>
              <a:t>are available at</a:t>
            </a:r>
            <a:endParaRPr lang="en-US" dirty="0"/>
          </a:p>
          <a:p>
            <a:r>
              <a:rPr lang="tr-TR" b="0" i="1" dirty="0">
                <a:solidFill>
                  <a:srgbClr val="0000FF"/>
                </a:solidFill>
              </a:rPr>
              <a:t>https://karman.physics.purdue.edu/</a:t>
            </a:r>
            <a:r>
              <a:rPr lang="tr-TR" b="0" i="1" dirty="0" smtClean="0">
                <a:solidFill>
                  <a:srgbClr val="0000FF"/>
                </a:solidFill>
              </a:rPr>
              <a:t>OSCAR</a:t>
            </a:r>
          </a:p>
          <a:p>
            <a:r>
              <a:rPr lang="tr-TR" b="0" dirty="0" smtClean="0"/>
              <a:t>&amp; </a:t>
            </a:r>
          </a:p>
          <a:p>
            <a:r>
              <a:rPr lang="de-DE" b="0" i="1" dirty="0" smtClean="0">
                <a:solidFill>
                  <a:srgbClr val="0000FF"/>
                </a:solidFill>
              </a:rPr>
              <a:t>http</a:t>
            </a:r>
            <a:r>
              <a:rPr lang="de-DE" b="0" i="1" dirty="0">
                <a:solidFill>
                  <a:srgbClr val="0000FF"/>
                </a:solidFill>
              </a:rPr>
              <a:t>://</a:t>
            </a:r>
            <a:r>
              <a:rPr lang="de-DE" b="0" i="1" dirty="0" err="1">
                <a:solidFill>
                  <a:srgbClr val="0000FF"/>
                </a:solidFill>
              </a:rPr>
              <a:t>myweb.ecu.edu</a:t>
            </a:r>
            <a:r>
              <a:rPr lang="de-DE" b="0" i="1" dirty="0">
                <a:solidFill>
                  <a:srgbClr val="0000FF"/>
                </a:solidFill>
              </a:rPr>
              <a:t>/</a:t>
            </a:r>
            <a:r>
              <a:rPr lang="de-DE" b="0" i="1" dirty="0" err="1">
                <a:solidFill>
                  <a:srgbClr val="0000FF"/>
                </a:solidFill>
              </a:rPr>
              <a:t>linz</a:t>
            </a:r>
            <a:r>
              <a:rPr lang="de-DE" b="0" i="1" dirty="0">
                <a:solidFill>
                  <a:srgbClr val="0000FF"/>
                </a:solidFill>
              </a:rPr>
              <a:t>/</a:t>
            </a:r>
            <a:r>
              <a:rPr lang="de-DE" b="0" i="1" dirty="0" err="1">
                <a:solidFill>
                  <a:srgbClr val="0000FF"/>
                </a:solidFill>
              </a:rPr>
              <a:t>ampt</a:t>
            </a:r>
            <a:r>
              <a:rPr lang="de-DE" b="0" i="1" dirty="0" smtClean="0">
                <a:solidFill>
                  <a:srgbClr val="0000FF"/>
                </a:solidFill>
              </a:rPr>
              <a:t>/</a:t>
            </a:r>
          </a:p>
          <a:p>
            <a:endParaRPr lang="de-DE" dirty="0" smtClean="0"/>
          </a:p>
          <a:p>
            <a:r>
              <a:rPr lang="en-US" b="0" dirty="0" smtClean="0"/>
              <a:t>More versions, including later test (</a:t>
            </a:r>
            <a:r>
              <a:rPr lang="en-US" b="0" dirty="0" smtClean="0">
                <a:solidFill>
                  <a:srgbClr val="0000FF"/>
                </a:solidFill>
              </a:rPr>
              <a:t>t</a:t>
            </a:r>
            <a:r>
              <a:rPr lang="en-US" b="0" dirty="0" smtClean="0"/>
              <a:t>) versions, are available </a:t>
            </a:r>
            <a:r>
              <a:rPr lang="en-US" b="0" dirty="0" smtClean="0"/>
              <a:t>at</a:t>
            </a:r>
          </a:p>
          <a:p>
            <a:r>
              <a:rPr lang="en-US" b="0" dirty="0" smtClean="0"/>
              <a:t>the above ECU site:</a:t>
            </a:r>
            <a:endParaRPr lang="de-DE" dirty="0" smtClean="0"/>
          </a:p>
          <a:p>
            <a:r>
              <a:rPr lang="de-DE" b="0" i="1" dirty="0" smtClean="0">
                <a:solidFill>
                  <a:srgbClr val="0000FF"/>
                </a:solidFill>
                <a:hlinkClick r:id="rId3"/>
              </a:rPr>
              <a:t>http://</a:t>
            </a:r>
            <a:r>
              <a:rPr lang="de-DE" b="0" i="1" dirty="0" err="1" smtClean="0">
                <a:solidFill>
                  <a:srgbClr val="0000FF"/>
                </a:solidFill>
                <a:hlinkClick r:id="rId3"/>
              </a:rPr>
              <a:t>myweb.ecu.edu</a:t>
            </a:r>
            <a:r>
              <a:rPr lang="de-DE" b="0" i="1" dirty="0" smtClean="0">
                <a:solidFill>
                  <a:srgbClr val="0000FF"/>
                </a:solidFill>
                <a:hlinkClick r:id="rId3"/>
              </a:rPr>
              <a:t>/</a:t>
            </a:r>
            <a:r>
              <a:rPr lang="de-DE" b="0" i="1" dirty="0" err="1" smtClean="0">
                <a:solidFill>
                  <a:srgbClr val="0000FF"/>
                </a:solidFill>
                <a:hlinkClick r:id="rId3"/>
              </a:rPr>
              <a:t>linz</a:t>
            </a:r>
            <a:r>
              <a:rPr lang="de-DE" b="0" i="1" dirty="0" smtClean="0">
                <a:solidFill>
                  <a:srgbClr val="0000FF"/>
                </a:solidFill>
                <a:hlinkClick r:id="rId3"/>
              </a:rPr>
              <a:t>/</a:t>
            </a:r>
            <a:r>
              <a:rPr lang="de-DE" b="0" i="1" dirty="0" err="1" smtClean="0">
                <a:solidFill>
                  <a:srgbClr val="0000FF"/>
                </a:solidFill>
                <a:hlinkClick r:id="rId3"/>
              </a:rPr>
              <a:t>ampt</a:t>
            </a:r>
            <a:r>
              <a:rPr lang="de-DE" b="0" i="1" dirty="0" smtClean="0">
                <a:solidFill>
                  <a:srgbClr val="0000FF"/>
                </a:solidFill>
                <a:hlinkClick r:id="rId3"/>
              </a:rPr>
              <a:t>/</a:t>
            </a:r>
            <a:endParaRPr lang="de-DE" b="0" i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2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314325" y="1132583"/>
            <a:ext cx="9601200" cy="563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Examples </a:t>
            </a:r>
            <a:r>
              <a:rPr lang="en-US" b="0" dirty="0" smtClean="0">
                <a:solidFill>
                  <a:schemeClr val="tx1"/>
                </a:solidFill>
              </a:rPr>
              <a:t>(from the </a:t>
            </a:r>
            <a:r>
              <a:rPr lang="en-US" b="0" i="1" dirty="0" smtClean="0">
                <a:solidFill>
                  <a:schemeClr val="tx1"/>
                </a:solidFill>
              </a:rPr>
              <a:t>readme</a:t>
            </a:r>
            <a:r>
              <a:rPr lang="en-US" b="0" dirty="0" smtClean="0">
                <a:solidFill>
                  <a:schemeClr val="tx1"/>
                </a:solidFill>
              </a:rPr>
              <a:t> file)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4/2015 test version v1.26t5/v2.26t5:</a:t>
            </a:r>
          </a:p>
          <a:p>
            <a:r>
              <a:rPr lang="en-US" b="0" dirty="0">
                <a:solidFill>
                  <a:schemeClr val="tx1"/>
                </a:solidFill>
              </a:rPr>
              <a:t>     * </a:t>
            </a:r>
            <a:r>
              <a:rPr lang="en-US" b="0" dirty="0">
                <a:solidFill>
                  <a:srgbClr val="0000FF"/>
                </a:solidFill>
              </a:rPr>
              <a:t>Random seed for HIJING is modified </a:t>
            </a:r>
            <a:r>
              <a:rPr lang="en-US" b="0" dirty="0">
                <a:solidFill>
                  <a:schemeClr val="tx1"/>
                </a:solidFill>
              </a:rPr>
              <a:t>in </a:t>
            </a:r>
            <a:r>
              <a:rPr lang="en-US" b="0" dirty="0" err="1">
                <a:solidFill>
                  <a:schemeClr val="tx1"/>
                </a:solidFill>
              </a:rPr>
              <a:t>main.f</a:t>
            </a:r>
            <a:r>
              <a:rPr lang="en-US" b="0" dirty="0">
                <a:solidFill>
                  <a:schemeClr val="tx1"/>
                </a:solidFill>
              </a:rPr>
              <a:t>, so that a different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random seed will always lead to a different random number sequence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(in earlier versions, an even integer leads to the same random number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sequence as the odd integer that is bigger than it by 1).</a:t>
            </a:r>
          </a:p>
          <a:p>
            <a:r>
              <a:rPr lang="en-US" b="0" dirty="0">
                <a:solidFill>
                  <a:schemeClr val="tx1"/>
                </a:solidFill>
              </a:rPr>
              <a:t>     * </a:t>
            </a:r>
            <a:r>
              <a:rPr lang="en-US" b="0" dirty="0">
                <a:solidFill>
                  <a:srgbClr val="0000FF"/>
                </a:solidFill>
              </a:rPr>
              <a:t>set upper limit for </a:t>
            </a:r>
            <a:r>
              <a:rPr lang="en-US" b="0" dirty="0" err="1">
                <a:solidFill>
                  <a:srgbClr val="0000FF"/>
                </a:solidFill>
              </a:rPr>
              <a:t>gamma_s</a:t>
            </a:r>
            <a:r>
              <a:rPr lang="en-US" b="0" dirty="0">
                <a:solidFill>
                  <a:srgbClr val="0000FF"/>
                </a:solidFill>
              </a:rPr>
              <a:t>=P(s)/P(u) to 0.4 </a:t>
            </a:r>
            <a:r>
              <a:rPr lang="en-US" b="0" dirty="0">
                <a:solidFill>
                  <a:schemeClr val="tx1"/>
                </a:solidFill>
              </a:rPr>
              <a:t>(to limit strangeness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enhancement when string tension is strongly increased due to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a very low value of parameter b in Lund symmetric splitting function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as done in arXiv:1403.6321)</a:t>
            </a:r>
            <a:r>
              <a:rPr lang="en-US" b="0" dirty="0" smtClean="0">
                <a:solidFill>
                  <a:schemeClr val="tx1"/>
                </a:solidFill>
              </a:rPr>
              <a:t>.</a:t>
            </a:r>
          </a:p>
          <a:p>
            <a:endParaRPr lang="en-US" b="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8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/2014 test version v1.26t4/v2.26t4:</a:t>
            </a:r>
          </a:p>
          <a:p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     *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Fixed crash at high energies due to finite 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precision of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function </a:t>
            </a:r>
            <a:r>
              <a:rPr lang="en-US" b="0" dirty="0" err="1">
                <a:solidFill>
                  <a:schemeClr val="bg1">
                    <a:lumMod val="65000"/>
                  </a:schemeClr>
                </a:solidFill>
              </a:rPr>
              <a:t>asinh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(x), </a:t>
            </a:r>
          </a:p>
          <a:p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       where the argument of LOG() can be 0 for large negative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x.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readme 1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09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238125" y="546319"/>
            <a:ext cx="9982200" cy="674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Examples </a:t>
            </a:r>
            <a:r>
              <a:rPr lang="en-US" b="0" dirty="0" smtClean="0">
                <a:solidFill>
                  <a:schemeClr val="tx1"/>
                </a:solidFill>
              </a:rPr>
              <a:t>(from the </a:t>
            </a:r>
            <a:r>
              <a:rPr lang="en-US" b="0" i="1" dirty="0" smtClean="0">
                <a:solidFill>
                  <a:schemeClr val="tx1"/>
                </a:solidFill>
              </a:rPr>
              <a:t>readme</a:t>
            </a:r>
            <a:r>
              <a:rPr lang="en-US" b="0" dirty="0" smtClean="0">
                <a:solidFill>
                  <a:schemeClr val="tx1"/>
                </a:solidFill>
              </a:rPr>
              <a:t> file)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rgbClr val="A6A6A6"/>
              </a:solidFill>
            </a:endParaRPr>
          </a:p>
          <a:p>
            <a:r>
              <a:rPr lang="en-US" dirty="0">
                <a:solidFill>
                  <a:srgbClr val="A6A6A6"/>
                </a:solidFill>
              </a:rPr>
              <a:t>7/2009 test version v1.25t2/v2.25t2: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* added two new input values in file `</a:t>
            </a:r>
            <a:r>
              <a:rPr lang="en-US" b="0" dirty="0" err="1">
                <a:solidFill>
                  <a:srgbClr val="A6A6A6"/>
                </a:solidFill>
              </a:rPr>
              <a:t>input.ampt</a:t>
            </a:r>
            <a:r>
              <a:rPr lang="en-US" b="0" dirty="0">
                <a:solidFill>
                  <a:srgbClr val="A6A6A6"/>
                </a:solidFill>
              </a:rPr>
              <a:t>': </a:t>
            </a:r>
            <a:r>
              <a:rPr lang="en-US" b="0" dirty="0" err="1">
                <a:solidFill>
                  <a:srgbClr val="A6A6A6"/>
                </a:solidFill>
              </a:rPr>
              <a:t>ishadow</a:t>
            </a:r>
            <a:r>
              <a:rPr lang="en-US" b="0" dirty="0">
                <a:solidFill>
                  <a:srgbClr val="A6A6A6"/>
                </a:solidFill>
              </a:rPr>
              <a:t> and </a:t>
            </a:r>
            <a:r>
              <a:rPr lang="en-US" b="0" dirty="0" err="1">
                <a:solidFill>
                  <a:srgbClr val="A6A6A6"/>
                </a:solidFill>
              </a:rPr>
              <a:t>dshadow</a:t>
            </a:r>
            <a:r>
              <a:rPr lang="en-US" b="0" dirty="0">
                <a:solidFill>
                  <a:srgbClr val="A6A6A6"/>
                </a:solidFill>
              </a:rPr>
              <a:t>.  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  Setting </a:t>
            </a:r>
            <a:r>
              <a:rPr lang="en-US" b="0" dirty="0" err="1">
                <a:solidFill>
                  <a:srgbClr val="A6A6A6"/>
                </a:solidFill>
              </a:rPr>
              <a:t>ishadow</a:t>
            </a:r>
            <a:r>
              <a:rPr lang="en-US" b="0" dirty="0">
                <a:solidFill>
                  <a:srgbClr val="A6A6A6"/>
                </a:solidFill>
              </a:rPr>
              <a:t>=1 (when shadowing flag is on) enables users to set 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  </a:t>
            </a:r>
            <a:r>
              <a:rPr lang="en-US" b="0" dirty="0" err="1">
                <a:solidFill>
                  <a:srgbClr val="A6A6A6"/>
                </a:solidFill>
              </a:rPr>
              <a:t>dshadow</a:t>
            </a:r>
            <a:r>
              <a:rPr lang="en-US" b="0" dirty="0">
                <a:solidFill>
                  <a:srgbClr val="A6A6A6"/>
                </a:solidFill>
              </a:rPr>
              <a:t> (between 0.d0 &amp; 1.d0) to get an intermediate nuclear shadowing 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  between no-shadowing (when </a:t>
            </a:r>
            <a:r>
              <a:rPr lang="en-US" b="0" dirty="0" err="1">
                <a:solidFill>
                  <a:srgbClr val="A6A6A6"/>
                </a:solidFill>
              </a:rPr>
              <a:t>dshadow</a:t>
            </a:r>
            <a:r>
              <a:rPr lang="en-US" b="0" dirty="0">
                <a:solidFill>
                  <a:srgbClr val="A6A6A6"/>
                </a:solidFill>
              </a:rPr>
              <a:t>=0.d0) 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  and the default HIJING shadowing (when </a:t>
            </a:r>
            <a:r>
              <a:rPr lang="en-US" b="0" dirty="0" err="1">
                <a:solidFill>
                  <a:srgbClr val="A6A6A6"/>
                </a:solidFill>
              </a:rPr>
              <a:t>dshadow</a:t>
            </a:r>
            <a:r>
              <a:rPr lang="en-US" b="0" dirty="0">
                <a:solidFill>
                  <a:srgbClr val="A6A6A6"/>
                </a:solidFill>
              </a:rPr>
              <a:t>=1.d0).</a:t>
            </a:r>
          </a:p>
          <a:p>
            <a:r>
              <a:rPr lang="en-US" b="0" dirty="0">
                <a:solidFill>
                  <a:srgbClr val="A6A6A6"/>
                </a:solidFill>
              </a:rPr>
              <a:t>   The above modification can be found by searching "clin-7/2009". </a:t>
            </a:r>
            <a:endParaRPr lang="en-US" b="0" dirty="0" smtClean="0">
              <a:solidFill>
                <a:srgbClr val="A6A6A6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6/2009 test version v1.25t1/v2.25t1:</a:t>
            </a:r>
          </a:p>
          <a:p>
            <a:r>
              <a:rPr lang="en-US" b="0" dirty="0" smtClean="0"/>
              <a:t>     * </a:t>
            </a:r>
            <a:r>
              <a:rPr lang="en-US" b="0" dirty="0" err="1" smtClean="0"/>
              <a:t>ioscar</a:t>
            </a:r>
            <a:r>
              <a:rPr lang="en-US" b="0" dirty="0" smtClean="0"/>
              <a:t>=</a:t>
            </a:r>
            <a:r>
              <a:rPr lang="en-US" b="0" dirty="0"/>
              <a:t>3 </a:t>
            </a:r>
            <a:r>
              <a:rPr lang="en-US" b="0" dirty="0" smtClean="0"/>
              <a:t>now </a:t>
            </a:r>
            <a:r>
              <a:rPr lang="en-US" b="0" dirty="0"/>
              <a:t>enables the following output files in addition to </a:t>
            </a:r>
          </a:p>
          <a:p>
            <a:r>
              <a:rPr lang="en-US" b="0" dirty="0"/>
              <a:t>       </a:t>
            </a:r>
            <a:r>
              <a:rPr lang="en-US" b="0" dirty="0" err="1"/>
              <a:t>ana</a:t>
            </a:r>
            <a:r>
              <a:rPr lang="en-US" b="0" dirty="0"/>
              <a:t>/parton-initial-</a:t>
            </a:r>
            <a:r>
              <a:rPr lang="en-US" b="0" dirty="0" err="1"/>
              <a:t>afterPropagation.dat</a:t>
            </a:r>
            <a:r>
              <a:rPr lang="en-US" b="0" dirty="0"/>
              <a:t>:</a:t>
            </a:r>
          </a:p>
          <a:p>
            <a:r>
              <a:rPr lang="en-US" b="0" dirty="0"/>
              <a:t>       all parton collision history in </a:t>
            </a:r>
            <a:r>
              <a:rPr lang="en-US" b="0" dirty="0" err="1"/>
              <a:t>ana</a:t>
            </a:r>
            <a:r>
              <a:rPr lang="en-US" b="0" dirty="0"/>
              <a:t>/</a:t>
            </a:r>
            <a:r>
              <a:rPr lang="en-US" b="0" dirty="0">
                <a:solidFill>
                  <a:srgbClr val="0000FF"/>
                </a:solidFill>
              </a:rPr>
              <a:t>parton-</a:t>
            </a:r>
            <a:r>
              <a:rPr lang="en-US" b="0" dirty="0" err="1">
                <a:solidFill>
                  <a:srgbClr val="0000FF"/>
                </a:solidFill>
              </a:rPr>
              <a:t>collisionsHistory.dat</a:t>
            </a:r>
            <a:r>
              <a:rPr lang="en-US" b="0" dirty="0"/>
              <a:t>, </a:t>
            </a:r>
          </a:p>
          <a:p>
            <a:r>
              <a:rPr lang="en-US" b="0" dirty="0"/>
              <a:t>       </a:t>
            </a:r>
            <a:r>
              <a:rPr lang="en-US" b="0" dirty="0" err="1"/>
              <a:t>minijet</a:t>
            </a:r>
            <a:r>
              <a:rPr lang="en-US" b="0" dirty="0"/>
              <a:t> initial condition in </a:t>
            </a:r>
            <a:r>
              <a:rPr lang="en-US" b="0" dirty="0" err="1"/>
              <a:t>ana</a:t>
            </a:r>
            <a:r>
              <a:rPr lang="en-US" b="0" dirty="0"/>
              <a:t>/</a:t>
            </a:r>
            <a:r>
              <a:rPr lang="en-US" b="0" dirty="0" err="1"/>
              <a:t>minijet</a:t>
            </a:r>
            <a:r>
              <a:rPr lang="en-US" b="0" dirty="0"/>
              <a:t>-initial-</a:t>
            </a:r>
            <a:r>
              <a:rPr lang="en-US" b="0" dirty="0" err="1"/>
              <a:t>beforePropagation.dat</a:t>
            </a:r>
            <a:r>
              <a:rPr lang="en-US" b="0" dirty="0"/>
              <a:t>,</a:t>
            </a:r>
          </a:p>
          <a:p>
            <a:r>
              <a:rPr lang="en-US" b="0" dirty="0"/>
              <a:t>       </a:t>
            </a:r>
            <a:r>
              <a:rPr lang="en-US" b="0" dirty="0" err="1"/>
              <a:t>ana</a:t>
            </a:r>
            <a:r>
              <a:rPr lang="en-US" b="0" dirty="0"/>
              <a:t>/parton-after-</a:t>
            </a:r>
            <a:r>
              <a:rPr lang="en-US" b="0" dirty="0" err="1"/>
              <a:t>coalescence.dat</a:t>
            </a:r>
            <a:r>
              <a:rPr lang="en-US" b="0" dirty="0"/>
              <a:t> for String Melting</a:t>
            </a:r>
            <a:r>
              <a:rPr lang="en-US" b="0" dirty="0" smtClean="0"/>
              <a:t>.</a:t>
            </a:r>
          </a:p>
          <a:p>
            <a:endParaRPr lang="en-US" dirty="0">
              <a:solidFill>
                <a:srgbClr val="A6A6A6"/>
              </a:solidFill>
            </a:endParaRPr>
          </a:p>
          <a:p>
            <a:r>
              <a:rPr lang="en-US" dirty="0">
                <a:solidFill>
                  <a:srgbClr val="A6A6A6"/>
                </a:solidFill>
              </a:rPr>
              <a:t>3/2009 test version v1.23/v2.23:</a:t>
            </a:r>
          </a:p>
          <a:p>
            <a:r>
              <a:rPr lang="en-US" b="0" dirty="0">
                <a:solidFill>
                  <a:srgbClr val="A6A6A6"/>
                </a:solidFill>
              </a:rPr>
              <a:t>     * Enable users to insert user-defined hadrons to the hadron cascade</a:t>
            </a:r>
            <a:r>
              <a:rPr lang="en-US" b="0" dirty="0" smtClean="0">
                <a:solidFill>
                  <a:srgbClr val="A6A6A6"/>
                </a:solidFill>
              </a:rPr>
              <a:t>.</a:t>
            </a:r>
            <a:endParaRPr lang="en-US" b="0" dirty="0">
              <a:solidFill>
                <a:srgbClr val="A6A6A6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readme 4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886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95250" y="733425"/>
            <a:ext cx="9982200" cy="637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Examples </a:t>
            </a:r>
            <a:r>
              <a:rPr lang="en-US" b="0" dirty="0" smtClean="0">
                <a:solidFill>
                  <a:schemeClr val="tx1"/>
                </a:solidFill>
              </a:rPr>
              <a:t>(from the </a:t>
            </a:r>
            <a:r>
              <a:rPr lang="en-US" b="0" i="1" dirty="0" smtClean="0">
                <a:solidFill>
                  <a:schemeClr val="tx1"/>
                </a:solidFill>
              </a:rPr>
              <a:t>readme</a:t>
            </a:r>
            <a:r>
              <a:rPr lang="en-US" b="0" dirty="0" smtClean="0">
                <a:solidFill>
                  <a:schemeClr val="tx1"/>
                </a:solidFill>
              </a:rPr>
              <a:t> file)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10</a:t>
            </a:r>
            <a:r>
              <a:rPr lang="en-US" dirty="0">
                <a:solidFill>
                  <a:srgbClr val="0000FF"/>
                </a:solidFill>
              </a:rPr>
              <a:t>/2008 test version v1.22/v2.22: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/>
              <a:t> </a:t>
            </a:r>
            <a:r>
              <a:rPr lang="en-US" b="0" dirty="0" smtClean="0"/>
              <a:t>    * Included </a:t>
            </a:r>
            <a:r>
              <a:rPr lang="en-US" b="0" dirty="0">
                <a:solidFill>
                  <a:srgbClr val="FF0000"/>
                </a:solidFill>
              </a:rPr>
              <a:t>deuteron(</a:t>
            </a:r>
            <a:r>
              <a:rPr lang="en-US" b="0" dirty="0">
                <a:solidFill>
                  <a:srgbClr val="0000FF"/>
                </a:solidFill>
              </a:rPr>
              <a:t>d</a:t>
            </a:r>
            <a:r>
              <a:rPr lang="en-US" b="0" dirty="0">
                <a:solidFill>
                  <a:srgbClr val="FF0000"/>
                </a:solidFill>
              </a:rPr>
              <a:t>) interactions </a:t>
            </a:r>
            <a:r>
              <a:rPr lang="en-US" b="0" dirty="0"/>
              <a:t>in hadron </a:t>
            </a:r>
            <a:r>
              <a:rPr lang="en-US" b="0" dirty="0">
                <a:solidFill>
                  <a:schemeClr val="tx1"/>
                </a:solidFill>
              </a:rPr>
              <a:t>cascade via </a:t>
            </a:r>
            <a:r>
              <a:rPr lang="en-US" b="0" dirty="0" err="1">
                <a:solidFill>
                  <a:srgbClr val="0000FF"/>
                </a:solidFill>
              </a:rPr>
              <a:t>d+M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i="1" dirty="0">
                <a:solidFill>
                  <a:srgbClr val="0000FF"/>
                </a:solidFill>
              </a:rPr>
              <a:t>↔ </a:t>
            </a:r>
            <a:r>
              <a:rPr lang="en-US" b="0" dirty="0" smtClean="0">
                <a:solidFill>
                  <a:srgbClr val="0000FF"/>
                </a:solidFill>
              </a:rPr>
              <a:t>B+B</a:t>
            </a:r>
            <a:r>
              <a:rPr lang="en-US" b="0" dirty="0" smtClean="0">
                <a:solidFill>
                  <a:schemeClr val="tx1"/>
                </a:solidFill>
              </a:rPr>
              <a:t>,</a:t>
            </a:r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 smtClean="0"/>
              <a:t>        also </a:t>
            </a:r>
            <a:r>
              <a:rPr lang="en-US" b="0" dirty="0"/>
              <a:t>included elastic collisions of </a:t>
            </a:r>
            <a:r>
              <a:rPr lang="en-US" b="0" dirty="0" err="1">
                <a:solidFill>
                  <a:srgbClr val="0000FF"/>
                </a:solidFill>
              </a:rPr>
              <a:t>d+M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/>
              <a:t>and </a:t>
            </a:r>
            <a:r>
              <a:rPr lang="en-US" b="0" dirty="0" err="1">
                <a:solidFill>
                  <a:srgbClr val="0000FF"/>
                </a:solidFill>
              </a:rPr>
              <a:t>d+</a:t>
            </a:r>
            <a:r>
              <a:rPr lang="en-US" b="0" dirty="0" err="1" smtClean="0">
                <a:solidFill>
                  <a:srgbClr val="0000FF"/>
                </a:solidFill>
              </a:rPr>
              <a:t>B</a:t>
            </a:r>
            <a:r>
              <a:rPr lang="en-US" b="0" dirty="0" smtClean="0"/>
              <a:t>.</a:t>
            </a:r>
            <a:endParaRPr lang="en-US" b="0" dirty="0"/>
          </a:p>
          <a:p>
            <a:r>
              <a:rPr lang="en-US" b="0" dirty="0" smtClean="0"/>
              <a:t>        Here </a:t>
            </a:r>
            <a:r>
              <a:rPr lang="en-US" b="0" dirty="0"/>
              <a:t>M represents a meson </a:t>
            </a:r>
            <a:r>
              <a:rPr lang="en-US" b="0" dirty="0" smtClean="0"/>
              <a:t>including </a:t>
            </a:r>
            <a:r>
              <a:rPr lang="en-US" b="0" dirty="0"/>
              <a:t>pi, rho, omega and eta; </a:t>
            </a:r>
            <a:endParaRPr lang="en-US" b="0" dirty="0" smtClean="0"/>
          </a:p>
          <a:p>
            <a:r>
              <a:rPr lang="en-US" b="0" dirty="0" smtClean="0"/>
              <a:t>        and </a:t>
            </a:r>
            <a:r>
              <a:rPr lang="en-US" b="0" dirty="0"/>
              <a:t>B represents a </a:t>
            </a:r>
            <a:r>
              <a:rPr lang="en-US" b="0" dirty="0" smtClean="0"/>
              <a:t>baryon </a:t>
            </a:r>
            <a:r>
              <a:rPr lang="en-US" b="0" dirty="0"/>
              <a:t>including proton, neutron, Delta,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        N</a:t>
            </a:r>
            <a:r>
              <a:rPr lang="en-US" b="0" dirty="0"/>
              <a:t>*(1440) and N*(1535</a:t>
            </a:r>
            <a:r>
              <a:rPr lang="en-US" b="0" dirty="0" smtClean="0"/>
              <a:t>)</a:t>
            </a:r>
            <a:r>
              <a:rPr lang="en-US" b="0" dirty="0"/>
              <a:t>.</a:t>
            </a:r>
          </a:p>
          <a:p>
            <a:r>
              <a:rPr lang="en-US" b="0" dirty="0"/>
              <a:t>     Anti-deuteron processes are included similarly. </a:t>
            </a:r>
          </a:p>
          <a:p>
            <a:r>
              <a:rPr lang="en-US" b="0" dirty="0"/>
              <a:t>     Elastic collisions of </a:t>
            </a:r>
            <a:r>
              <a:rPr lang="en-US" b="0" dirty="0" err="1">
                <a:solidFill>
                  <a:srgbClr val="0000FF"/>
                </a:solidFill>
              </a:rPr>
              <a:t>d+M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/>
              <a:t>and </a:t>
            </a:r>
            <a:r>
              <a:rPr lang="en-US" b="0" dirty="0" err="1">
                <a:solidFill>
                  <a:srgbClr val="0000FF"/>
                </a:solidFill>
              </a:rPr>
              <a:t>d+B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/>
              <a:t>are also included. </a:t>
            </a:r>
          </a:p>
          <a:p>
            <a:r>
              <a:rPr lang="en-US" b="0" dirty="0"/>
              <a:t>     The cross sections for </a:t>
            </a:r>
            <a:r>
              <a:rPr lang="en-US" b="0" dirty="0">
                <a:solidFill>
                  <a:srgbClr val="0000FF"/>
                </a:solidFill>
              </a:rPr>
              <a:t>d</a:t>
            </a:r>
            <a:r>
              <a:rPr lang="en-US" b="0" dirty="0" smtClean="0">
                <a:solidFill>
                  <a:srgbClr val="0000FF"/>
                </a:solidFill>
              </a:rPr>
              <a:t>+π </a:t>
            </a:r>
            <a:r>
              <a:rPr lang="en-US" b="0" i="1" dirty="0">
                <a:solidFill>
                  <a:srgbClr val="0000FF"/>
                </a:solidFill>
              </a:rPr>
              <a:t>↔ </a:t>
            </a:r>
            <a:r>
              <a:rPr lang="en-US" b="0" dirty="0" smtClean="0">
                <a:solidFill>
                  <a:srgbClr val="0000FF"/>
                </a:solidFill>
              </a:rPr>
              <a:t>N+N </a:t>
            </a:r>
            <a:r>
              <a:rPr lang="en-US" b="0" dirty="0" smtClean="0"/>
              <a:t>are </a:t>
            </a:r>
            <a:r>
              <a:rPr lang="en-US" b="0" dirty="0"/>
              <a:t>based on experimental data; </a:t>
            </a:r>
          </a:p>
          <a:p>
            <a:r>
              <a:rPr lang="en-US" b="0" dirty="0"/>
              <a:t>     for other reactions, 4 different assumptions on their cross sections </a:t>
            </a:r>
          </a:p>
          <a:p>
            <a:r>
              <a:rPr lang="en-US" b="0" dirty="0"/>
              <a:t>     are </a:t>
            </a:r>
            <a:r>
              <a:rPr lang="en-US" b="0" dirty="0" smtClean="0"/>
              <a:t>available</a:t>
            </a:r>
          </a:p>
          <a:p>
            <a:r>
              <a:rPr lang="en-US" dirty="0">
                <a:solidFill>
                  <a:srgbClr val="0000FF"/>
                </a:solidFill>
              </a:rPr>
              <a:t>	…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10</a:t>
            </a:r>
            <a:r>
              <a:rPr lang="en-US" dirty="0">
                <a:solidFill>
                  <a:srgbClr val="0000FF"/>
                </a:solidFill>
              </a:rPr>
              <a:t>/01/2008 v1.21/</a:t>
            </a:r>
            <a:r>
              <a:rPr lang="en-US" dirty="0" smtClean="0">
                <a:solidFill>
                  <a:srgbClr val="0000FF"/>
                </a:solidFill>
              </a:rPr>
              <a:t>v2.21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	…</a:t>
            </a:r>
          </a:p>
          <a:p>
            <a:r>
              <a:rPr lang="en-US" dirty="0">
                <a:solidFill>
                  <a:srgbClr val="0000FF"/>
                </a:solidFill>
              </a:rPr>
              <a:t>11/30/2004 v1.11/</a:t>
            </a:r>
            <a:r>
              <a:rPr lang="en-US" dirty="0" smtClean="0">
                <a:solidFill>
                  <a:srgbClr val="0000FF"/>
                </a:solidFill>
              </a:rPr>
              <a:t>v2.11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readme 5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4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200-sm-b10fm-phi0-theta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6725" y="2867025"/>
            <a:ext cx="5791200" cy="4343400"/>
          </a:xfrm>
          <a:prstGeom prst="rect">
            <a:avLst/>
          </a:prstGeom>
        </p:spPr>
      </p:pic>
      <p:sp>
        <p:nvSpPr>
          <p:cNvPr id="45057" name="Rectangle 2"/>
          <p:cNvSpPr>
            <a:spLocks noChangeArrowheads="1"/>
          </p:cNvSpPr>
          <p:nvPr/>
        </p:nvSpPr>
        <p:spPr bwMode="auto">
          <a:xfrm>
            <a:off x="161925" y="733425"/>
            <a:ext cx="4572000" cy="115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Triangular </a:t>
            </a:r>
            <a:r>
              <a:rPr lang="en-US" dirty="0">
                <a:solidFill>
                  <a:srgbClr val="0000FF"/>
                </a:solidFill>
              </a:rPr>
              <a:t>f</a:t>
            </a:r>
            <a:r>
              <a:rPr lang="en-US" dirty="0" smtClean="0">
                <a:solidFill>
                  <a:srgbClr val="0000FF"/>
                </a:solidFill>
              </a:rPr>
              <a:t>low 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</a:t>
            </a:r>
            <a:r>
              <a:rPr lang="en-US" dirty="0" smtClean="0">
                <a:solidFill>
                  <a:srgbClr val="0000FF"/>
                </a:solidFill>
              </a:rPr>
              <a:t>as </a:t>
            </a:r>
            <a:r>
              <a:rPr lang="en-US" dirty="0">
                <a:solidFill>
                  <a:srgbClr val="0000FF"/>
                </a:solidFill>
              </a:rPr>
              <a:t>d</a:t>
            </a:r>
            <a:r>
              <a:rPr lang="en-US" dirty="0" smtClean="0">
                <a:solidFill>
                  <a:srgbClr val="0000FF"/>
                </a:solidFill>
              </a:rPr>
              <a:t>iscovered using AMPT:</a:t>
            </a:r>
          </a:p>
          <a:p>
            <a:pPr>
              <a:lnSpc>
                <a:spcPts val="2475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rgbClr val="008000"/>
                </a:solidFill>
                <a:latin typeface="Times" charset="0"/>
              </a:rPr>
              <a:t>Alver &amp; Roland</a:t>
            </a:r>
            <a:r>
              <a:rPr lang="en-GB" b="0" dirty="0" smtClean="0">
                <a:solidFill>
                  <a:srgbClr val="008000"/>
                </a:solidFill>
                <a:latin typeface="Times" charset="0"/>
              </a:rPr>
              <a:t>, PRC 81 (2010)</a:t>
            </a:r>
            <a:endParaRPr lang="en-GB" b="0" dirty="0">
              <a:solidFill>
                <a:srgbClr val="008000"/>
              </a:solidFill>
              <a:latin typeface="Times" charset="0"/>
            </a:endParaRPr>
          </a:p>
        </p:txBody>
      </p:sp>
      <p:pic>
        <p:nvPicPr>
          <p:cNvPr id="45059" name="Picture 6" descr="Alver2010-plot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1" y="2943221"/>
            <a:ext cx="3540547" cy="274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9"/>
          <p:cNvSpPr>
            <a:spLocks noChangeArrowheads="1"/>
          </p:cNvSpPr>
          <p:nvPr/>
        </p:nvSpPr>
        <p:spPr bwMode="auto">
          <a:xfrm>
            <a:off x="62869" y="2409825"/>
            <a:ext cx="39852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Simplified p</a:t>
            </a:r>
            <a:r>
              <a:rPr lang="en-US" b="0" dirty="0" smtClean="0">
                <a:solidFill>
                  <a:srgbClr val="008000"/>
                </a:solidFill>
              </a:rPr>
              <a:t>icture of flow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945466" y="1343025"/>
            <a:ext cx="5131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happens in an individual event: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654858" y="0"/>
            <a:ext cx="56542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v3</a:t>
            </a:r>
            <a:endParaRPr lang="en-US" sz="2800" b="0" dirty="0">
              <a:solidFill>
                <a:srgbClr val="000099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10125" y="2028825"/>
            <a:ext cx="5105400" cy="6858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000090"/>
                </a:solidFill>
              </a:rPr>
              <a:t>A b=10fm Au+Au event at 200AGeV </a:t>
            </a:r>
            <a:br>
              <a:rPr lang="en-US" sz="2400" dirty="0" smtClean="0">
                <a:solidFill>
                  <a:srgbClr val="000090"/>
                </a:solidFill>
              </a:rPr>
            </a:br>
            <a:r>
              <a:rPr lang="en-US" sz="2400" dirty="0" smtClean="0">
                <a:solidFill>
                  <a:srgbClr val="000090"/>
                </a:solidFill>
              </a:rPr>
              <a:t>from </a:t>
            </a:r>
            <a:r>
              <a:rPr lang="en-US" sz="2400" dirty="0" smtClean="0">
                <a:solidFill>
                  <a:srgbClr val="FF0000"/>
                </a:solidFill>
              </a:rPr>
              <a:t>String Melting </a:t>
            </a:r>
            <a:r>
              <a:rPr lang="en-US" sz="2400" dirty="0" smtClean="0">
                <a:solidFill>
                  <a:srgbClr val="000090"/>
                </a:solidFill>
              </a:rPr>
              <a:t>AMPT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28725" y="5915025"/>
            <a:ext cx="1685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 </a:t>
            </a:r>
          </a:p>
          <a:p>
            <a:r>
              <a:rPr lang="en-GB" b="0" dirty="0">
                <a:solidFill>
                  <a:srgbClr val="FF0000"/>
                </a:solidFill>
                <a:latin typeface="Times" charset="0"/>
                <a:cs typeface="HG Mincho Light J" charset="0"/>
              </a:rPr>
              <a:t>B</a:t>
            </a:r>
            <a:r>
              <a:rPr lang="en-GB" b="0" dirty="0" smtClean="0">
                <a:solidFill>
                  <a:srgbClr val="FF0000"/>
                </a:solidFill>
                <a:latin typeface="Times" charset="0"/>
                <a:cs typeface="HG Mincho Light J" charset="0"/>
              </a:rPr>
              <a:t>eam axis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091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2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14325" y="2714625"/>
            <a:ext cx="4724400" cy="3352800"/>
            <a:chOff x="6553200" y="762001"/>
            <a:chExt cx="5791201" cy="5448300"/>
          </a:xfrm>
        </p:grpSpPr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53200" y="762001"/>
              <a:ext cx="5791201" cy="544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68" t="73889" r="11494" b="13002"/>
            <a:stretch>
              <a:fillRect/>
            </a:stretch>
          </p:blipFill>
          <p:spPr bwMode="auto">
            <a:xfrm>
              <a:off x="10210800" y="914400"/>
              <a:ext cx="16002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9525" y="0"/>
            <a:ext cx="10064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b="0" dirty="0" smtClean="0">
                <a:solidFill>
                  <a:srgbClr val="000099"/>
                </a:solidFill>
                <a:latin typeface="Times" charset="0"/>
              </a:rPr>
              <a:t>small systems, longitudinal correlation</a:t>
            </a:r>
            <a:endParaRPr lang="en-US" b="0" dirty="0">
              <a:solidFill>
                <a:srgbClr val="0000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125" y="621982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latin typeface="Times" charset="0"/>
              </a:rPr>
              <a:t>L</a:t>
            </a:r>
            <a:r>
              <a:rPr lang="en-US" dirty="0" smtClean="0">
                <a:solidFill>
                  <a:schemeClr val="tx1"/>
                </a:solidFill>
                <a:latin typeface="Times" charset="0"/>
              </a:rPr>
              <a:t>ongitudinal correlation from string melting of Lund strings: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See </a:t>
            </a:r>
            <a:r>
              <a:rPr lang="en-US" b="0" dirty="0" err="1" smtClean="0">
                <a:solidFill>
                  <a:srgbClr val="0000FF"/>
                </a:solidFill>
              </a:rPr>
              <a:t>LongGang</a:t>
            </a:r>
            <a:r>
              <a:rPr lang="en-US" b="0" dirty="0" smtClean="0">
                <a:solidFill>
                  <a:srgbClr val="0000FF"/>
                </a:solidFill>
              </a:rPr>
              <a:t> Pang’s talk at this meeting and at QM2015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22621" y="3400425"/>
            <a:ext cx="495415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0" dirty="0" err="1" smtClean="0">
                <a:solidFill>
                  <a:schemeClr val="tx1"/>
                </a:solidFill>
              </a:rPr>
              <a:t>pAu</a:t>
            </a:r>
            <a:r>
              <a:rPr lang="en-US" b="0" dirty="0" smtClean="0">
                <a:solidFill>
                  <a:schemeClr val="tx1"/>
                </a:solidFill>
              </a:rPr>
              <a:t>, </a:t>
            </a:r>
            <a:r>
              <a:rPr lang="en-US" b="0" dirty="0" err="1" smtClean="0">
                <a:solidFill>
                  <a:schemeClr val="tx1"/>
                </a:solidFill>
              </a:rPr>
              <a:t>dAu</a:t>
            </a:r>
            <a:r>
              <a:rPr lang="en-US" b="0" dirty="0" smtClean="0">
                <a:solidFill>
                  <a:schemeClr val="tx1"/>
                </a:solidFill>
              </a:rPr>
              <a:t>, He3+Au</a:t>
            </a:r>
            <a:endParaRPr lang="en-US" b="0" dirty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See </a:t>
            </a:r>
            <a:r>
              <a:rPr lang="en-US" b="0" dirty="0">
                <a:solidFill>
                  <a:srgbClr val="0000FF"/>
                </a:solidFill>
              </a:rPr>
              <a:t>J. Nagle’s talk at QM2015</a:t>
            </a:r>
          </a:p>
          <a:p>
            <a:r>
              <a:rPr lang="en-US" b="0" dirty="0" err="1" smtClean="0">
                <a:solidFill>
                  <a:srgbClr val="008000"/>
                </a:solidFill>
              </a:rPr>
              <a:t>Orjuela</a:t>
            </a:r>
            <a:r>
              <a:rPr lang="en-US" b="0" dirty="0" smtClean="0">
                <a:solidFill>
                  <a:srgbClr val="008000"/>
                </a:solidFill>
              </a:rPr>
              <a:t> Koop et </a:t>
            </a:r>
            <a:r>
              <a:rPr lang="en-US" b="0" dirty="0">
                <a:solidFill>
                  <a:srgbClr val="008000"/>
                </a:solidFill>
              </a:rPr>
              <a:t>al. arXiv:</a:t>
            </a:r>
            <a:r>
              <a:rPr lang="en-US" b="0" dirty="0" smtClean="0">
                <a:solidFill>
                  <a:srgbClr val="008000"/>
                </a:solidFill>
              </a:rPr>
              <a:t>1501.06880;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PHENIX, PRL 115 (2015)  </a:t>
            </a:r>
            <a:endParaRPr lang="en-US" b="0" dirty="0">
              <a:solidFill>
                <a:srgbClr val="008000"/>
              </a:solidFill>
            </a:endParaRPr>
          </a:p>
        </p:txBody>
      </p:sp>
      <p:pic>
        <p:nvPicPr>
          <p:cNvPr id="6" name="Picture 5" descr="small-systems-shap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657225"/>
            <a:ext cx="7848600" cy="1854200"/>
          </a:xfrm>
          <a:prstGeom prst="rect">
            <a:avLst/>
          </a:prstGeom>
        </p:spPr>
      </p:pic>
      <p:pic>
        <p:nvPicPr>
          <p:cNvPr id="26" name="図 8"/>
          <p:cNvPicPr>
            <a:picLocks noChangeAspect="1"/>
          </p:cNvPicPr>
          <p:nvPr/>
        </p:nvPicPr>
        <p:blipFill rotWithShape="1">
          <a:blip r:embed="rId5" cstate="print"/>
          <a:srcRect l="38061" t="13363" r="14902" b="72624"/>
          <a:stretch/>
        </p:blipFill>
        <p:spPr>
          <a:xfrm>
            <a:off x="923924" y="3171825"/>
            <a:ext cx="2438401" cy="51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31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845977"/>
              </p:ext>
            </p:extLst>
          </p:nvPr>
        </p:nvGraphicFramePr>
        <p:xfrm>
          <a:off x="9524" y="2333625"/>
          <a:ext cx="7848601" cy="3672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251"/>
                <a:gridCol w="1315310"/>
                <a:gridCol w="1856908"/>
                <a:gridCol w="2123132"/>
              </a:tblGrid>
              <a:tr h="64524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HIJING</a:t>
                      </a:r>
                      <a:r>
                        <a:rPr lang="en-US" sz="1800" baseline="0" dirty="0" smtClean="0">
                          <a:solidFill>
                            <a:srgbClr val="800000"/>
                          </a:solidFill>
                        </a:rPr>
                        <a:t>1.0</a:t>
                      </a:r>
                      <a:endParaRPr lang="en-US" sz="18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AMPT-SM [1]</a:t>
                      </a:r>
                      <a:endParaRPr lang="en-US" sz="18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AMPT-SM in [2]</a:t>
                      </a:r>
                    </a:p>
                  </a:txBody>
                  <a:tcPr/>
                </a:tc>
              </a:tr>
              <a:tr h="61451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Lund string  </a:t>
                      </a:r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a</a:t>
                      </a:r>
                      <a:endParaRPr lang="en-US" sz="2800" i="1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2.2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0.0</a:t>
                      </a:r>
                      <a:endParaRPr lang="en-US" sz="20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Lund string  </a:t>
                      </a:r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b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(GeV</a:t>
                      </a:r>
                      <a:r>
                        <a:rPr lang="en-US" sz="2000" baseline="30000" dirty="0" smtClean="0">
                          <a:solidFill>
                            <a:srgbClr val="800000"/>
                          </a:solidFill>
                        </a:rPr>
                        <a:t>-2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0.5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0.9</a:t>
                      </a:r>
                      <a:endParaRPr lang="en-US" sz="2000" dirty="0"/>
                    </a:p>
                  </a:txBody>
                  <a:tcPr/>
                </a:tc>
              </a:tr>
              <a:tr h="645242">
                <a:tc>
                  <a:txBody>
                    <a:bodyPr/>
                    <a:lstStyle/>
                    <a:p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α</a:t>
                      </a:r>
                      <a:r>
                        <a:rPr lang="en-US" sz="2800" i="1" baseline="-25000" dirty="0" smtClean="0">
                          <a:solidFill>
                            <a:srgbClr val="800000"/>
                          </a:solidFill>
                        </a:rPr>
                        <a:t>s 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in </a:t>
                      </a:r>
                      <a:r>
                        <a:rPr lang="en-US" sz="2000" i="0" baseline="0" dirty="0" err="1" smtClean="0">
                          <a:solidFill>
                            <a:srgbClr val="800000"/>
                          </a:solidFill>
                        </a:rPr>
                        <a:t>parton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 cascade</a:t>
                      </a:r>
                      <a:endParaRPr lang="en-US" sz="2000" i="0" baseline="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N/A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0.47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0.33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462116">
                <a:tc>
                  <a:txBody>
                    <a:bodyPr/>
                    <a:lstStyle/>
                    <a:p>
                      <a:r>
                        <a:rPr lang="en-US" sz="2000" i="0" dirty="0" smtClean="0">
                          <a:solidFill>
                            <a:srgbClr val="800000"/>
                          </a:solidFill>
                        </a:rPr>
                        <a:t>Parton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 cross section</a:t>
                      </a:r>
                      <a:endParaRPr lang="en-US" sz="2000" i="0" baseline="-250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N/A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~ 6 </a:t>
                      </a:r>
                      <a:r>
                        <a:rPr lang="en-US" sz="2000" dirty="0" err="1" smtClean="0">
                          <a:solidFill>
                            <a:srgbClr val="000090"/>
                          </a:solidFill>
                        </a:rPr>
                        <a:t>mb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1.5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</a:rPr>
                        <a:t>mb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645242">
                <a:tc>
                  <a:txBody>
                    <a:bodyPr/>
                    <a:lstStyle/>
                    <a:p>
                      <a:r>
                        <a:rPr lang="en-GB" sz="2400" b="0" i="0" dirty="0" smtClean="0">
                          <a:solidFill>
                            <a:srgbClr val="008000"/>
                          </a:solidFill>
                        </a:rPr>
                        <a:t>Model</a:t>
                      </a:r>
                      <a:r>
                        <a:rPr lang="en-GB" sz="2400" b="0" i="0" baseline="0" dirty="0" smtClean="0">
                          <a:solidFill>
                            <a:srgbClr val="008000"/>
                          </a:solidFill>
                        </a:rPr>
                        <a:t> d</a:t>
                      </a:r>
                      <a:r>
                        <a:rPr lang="en-GB" sz="2400" b="0" i="0" dirty="0" smtClean="0">
                          <a:solidFill>
                            <a:srgbClr val="008000"/>
                          </a:solidFill>
                        </a:rPr>
                        <a:t>escribes </a:t>
                      </a:r>
                      <a:endParaRPr lang="en-US" sz="2400" i="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>
                          <a:solidFill>
                            <a:srgbClr val="008000"/>
                          </a:solidFill>
                        </a:rPr>
                        <a:t>pp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, …</a:t>
                      </a:r>
                      <a:endParaRPr lang="en-US" sz="20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v2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&amp; HBT</a:t>
                      </a:r>
                    </a:p>
                    <a:p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not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dN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dy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 or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-25000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dN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/</a:t>
                      </a:r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dy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,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v2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(LHC)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not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-25000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326" y="962025"/>
            <a:ext cx="97631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Goal: </a:t>
            </a:r>
            <a:r>
              <a:rPr lang="en-US" b="0" dirty="0" smtClean="0"/>
              <a:t>fit low-</a:t>
            </a:r>
            <a:r>
              <a:rPr lang="en-US" b="0" dirty="0" err="1" smtClean="0"/>
              <a:t>pt</a:t>
            </a:r>
            <a:r>
              <a:rPr lang="en-US" b="0" dirty="0" smtClean="0"/>
              <a:t> (&lt;</a:t>
            </a:r>
            <a:r>
              <a:rPr lang="en-US" b="0" dirty="0" smtClean="0">
                <a:solidFill>
                  <a:schemeClr val="tx1"/>
                </a:solidFill>
              </a:rPr>
              <a:t>2GeV/c) </a:t>
            </a:r>
            <a:r>
              <a:rPr lang="en-US" b="0" dirty="0">
                <a:solidFill>
                  <a:schemeClr val="tx1"/>
                </a:solidFill>
              </a:rPr>
              <a:t>π &amp; </a:t>
            </a:r>
            <a:r>
              <a:rPr lang="en-US" b="0" dirty="0" smtClean="0">
                <a:solidFill>
                  <a:schemeClr val="tx1"/>
                </a:solidFill>
              </a:rPr>
              <a:t>K data </a:t>
            </a:r>
            <a:r>
              <a:rPr lang="en-US" b="0" dirty="0" smtClean="0"/>
              <a:t>on </a:t>
            </a:r>
            <a:r>
              <a:rPr lang="en-US" b="0" i="1" dirty="0" err="1" smtClean="0">
                <a:solidFill>
                  <a:srgbClr val="0000FF"/>
                </a:solidFill>
              </a:rPr>
              <a:t>dN</a:t>
            </a:r>
            <a:r>
              <a:rPr lang="en-US" b="0" i="1" dirty="0" smtClean="0">
                <a:solidFill>
                  <a:srgbClr val="0000FF"/>
                </a:solidFill>
              </a:rPr>
              <a:t>/</a:t>
            </a:r>
            <a:r>
              <a:rPr lang="en-US" b="0" i="1" dirty="0" err="1" smtClean="0">
                <a:solidFill>
                  <a:srgbClr val="0000FF"/>
                </a:solidFill>
              </a:rPr>
              <a:t>dy</a:t>
            </a:r>
            <a:r>
              <a:rPr lang="en-US" b="0" i="1" dirty="0" smtClean="0">
                <a:solidFill>
                  <a:srgbClr val="0000FF"/>
                </a:solidFill>
              </a:rPr>
              <a:t>, </a:t>
            </a:r>
            <a:r>
              <a:rPr lang="en-US" b="0" i="1" dirty="0" err="1" smtClean="0">
                <a:solidFill>
                  <a:srgbClr val="0000FF"/>
                </a:solidFill>
              </a:rPr>
              <a:t>p</a:t>
            </a:r>
            <a:r>
              <a:rPr lang="en-US" b="0" i="1" baseline="-25000" dirty="0" err="1" smtClean="0">
                <a:solidFill>
                  <a:srgbClr val="0000FF"/>
                </a:solidFill>
              </a:rPr>
              <a:t>T</a:t>
            </a:r>
            <a:r>
              <a:rPr lang="en-US" b="0" i="1" baseline="-25000" dirty="0" smtClean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–spectra </a:t>
            </a:r>
            <a:r>
              <a:rPr lang="en-US" b="0" dirty="0">
                <a:solidFill>
                  <a:srgbClr val="0000FF"/>
                </a:solidFill>
              </a:rPr>
              <a:t>&amp;</a:t>
            </a:r>
            <a:r>
              <a:rPr lang="en-US" b="0" dirty="0" smtClean="0">
                <a:solidFill>
                  <a:srgbClr val="0000FF"/>
                </a:solidFill>
              </a:rPr>
              <a:t> </a:t>
            </a:r>
            <a:r>
              <a:rPr lang="en-US" b="0" i="1" dirty="0" smtClean="0">
                <a:solidFill>
                  <a:srgbClr val="0000FF"/>
                </a:solidFill>
              </a:rPr>
              <a:t>v2</a:t>
            </a:r>
            <a:r>
              <a:rPr lang="en-US" b="0" i="1" dirty="0" smtClean="0"/>
              <a:t>	</a:t>
            </a:r>
            <a:br>
              <a:rPr lang="en-US" b="0" i="1" dirty="0" smtClean="0"/>
            </a:br>
            <a:r>
              <a:rPr lang="en-US" b="0" i="1" dirty="0" smtClean="0"/>
              <a:t>	in </a:t>
            </a:r>
            <a:r>
              <a:rPr lang="en-US" i="1" dirty="0" smtClean="0"/>
              <a:t>central</a:t>
            </a:r>
            <a:r>
              <a:rPr lang="en-US" b="0" i="1" dirty="0" smtClean="0"/>
              <a:t> (0-5%) and </a:t>
            </a:r>
            <a:r>
              <a:rPr lang="en-US" i="1" dirty="0" smtClean="0"/>
              <a:t>mid-central </a:t>
            </a:r>
            <a:r>
              <a:rPr lang="en-US" b="0" i="1" dirty="0" smtClean="0"/>
              <a:t>(20-30%) </a:t>
            </a:r>
          </a:p>
          <a:p>
            <a:r>
              <a:rPr lang="en-US" b="0" i="1" dirty="0" smtClean="0"/>
              <a:t>200AGeV </a:t>
            </a:r>
            <a:r>
              <a:rPr lang="en-US" b="0" i="1" dirty="0" err="1" smtClean="0"/>
              <a:t>Au</a:t>
            </a:r>
            <a:r>
              <a:rPr lang="en-US" b="0" i="1" dirty="0" err="1"/>
              <a:t>+</a:t>
            </a:r>
            <a:r>
              <a:rPr lang="en-US" b="0" i="1" dirty="0" err="1" smtClean="0"/>
              <a:t>Au</a:t>
            </a:r>
            <a:r>
              <a:rPr lang="en-US" b="0" i="1" dirty="0" smtClean="0"/>
              <a:t> collisions (</a:t>
            </a:r>
            <a:r>
              <a:rPr lang="en-US" i="1" dirty="0" smtClean="0"/>
              <a:t>RHIC</a:t>
            </a:r>
            <a:r>
              <a:rPr lang="en-US" b="0" i="1" dirty="0" smtClean="0"/>
              <a:t>) and 2760AGeV </a:t>
            </a:r>
            <a:r>
              <a:rPr lang="en-US" b="0" i="1" dirty="0" err="1"/>
              <a:t>Pb+Pb</a:t>
            </a:r>
            <a:r>
              <a:rPr lang="en-US" b="0" i="1" dirty="0"/>
              <a:t> </a:t>
            </a:r>
            <a:r>
              <a:rPr lang="en-US" b="0" i="1" dirty="0" smtClean="0"/>
              <a:t>collisions (</a:t>
            </a:r>
            <a:r>
              <a:rPr lang="en-US" i="1" dirty="0" smtClean="0"/>
              <a:t>LHC</a:t>
            </a:r>
            <a:r>
              <a:rPr lang="en-US" b="0" i="1" dirty="0" smtClean="0"/>
              <a:t>).</a:t>
            </a:r>
            <a:endParaRPr lang="en-US" b="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514725" y="6210895"/>
            <a:ext cx="6602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[1] </a:t>
            </a:r>
            <a:r>
              <a:rPr lang="en-US" sz="1800" b="0" dirty="0" smtClean="0">
                <a:solidFill>
                  <a:srgbClr val="800000"/>
                </a:solidFill>
              </a:rPr>
              <a:t>ZWL, </a:t>
            </a:r>
            <a:r>
              <a:rPr lang="en-US" sz="1800" b="0" dirty="0" err="1" smtClean="0">
                <a:solidFill>
                  <a:srgbClr val="800000"/>
                </a:solidFill>
              </a:rPr>
              <a:t>Ko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smtClean="0">
                <a:solidFill>
                  <a:srgbClr val="800000"/>
                </a:solidFill>
              </a:rPr>
              <a:t>Li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smtClean="0">
                <a:solidFill>
                  <a:srgbClr val="800000"/>
                </a:solidFill>
              </a:rPr>
              <a:t>Zhang </a:t>
            </a:r>
            <a:r>
              <a:rPr lang="en-US" sz="1800" b="0" dirty="0">
                <a:solidFill>
                  <a:srgbClr val="800000"/>
                </a:solidFill>
              </a:rPr>
              <a:t>and </a:t>
            </a:r>
            <a:r>
              <a:rPr lang="en-US" sz="1800" b="0" dirty="0" smtClean="0">
                <a:solidFill>
                  <a:srgbClr val="800000"/>
                </a:solidFill>
              </a:rPr>
              <a:t>Pal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err="1" smtClean="0">
                <a:solidFill>
                  <a:srgbClr val="800000"/>
                </a:solidFill>
              </a:rPr>
              <a:t>Phys</a:t>
            </a:r>
            <a:r>
              <a:rPr lang="en-US" sz="1800" b="0" dirty="0" smtClean="0">
                <a:solidFill>
                  <a:srgbClr val="800000"/>
                </a:solidFill>
              </a:rPr>
              <a:t> Rev </a:t>
            </a:r>
            <a:r>
              <a:rPr lang="en-US" sz="1800" b="0" dirty="0">
                <a:solidFill>
                  <a:srgbClr val="800000"/>
                </a:solidFill>
              </a:rPr>
              <a:t>C 72, 064901 (2005</a:t>
            </a:r>
            <a:r>
              <a:rPr lang="en-US" sz="1800" b="0" dirty="0" smtClean="0">
                <a:solidFill>
                  <a:srgbClr val="800000"/>
                </a:solidFill>
              </a:rPr>
              <a:t>); etc. </a:t>
            </a:r>
          </a:p>
          <a:p>
            <a:r>
              <a:rPr lang="en-US" sz="1800" dirty="0" smtClean="0">
                <a:solidFill>
                  <a:srgbClr val="800000"/>
                </a:solidFill>
              </a:rPr>
              <a:t>[2] </a:t>
            </a:r>
            <a:r>
              <a:rPr lang="en-US" sz="1800" b="0" dirty="0" err="1" smtClean="0">
                <a:solidFill>
                  <a:srgbClr val="800000"/>
                </a:solidFill>
              </a:rPr>
              <a:t>Xu</a:t>
            </a:r>
            <a:r>
              <a:rPr lang="en-US" sz="1800" b="0" dirty="0" smtClean="0">
                <a:solidFill>
                  <a:srgbClr val="800000"/>
                </a:solidFill>
              </a:rPr>
              <a:t> </a:t>
            </a:r>
            <a:r>
              <a:rPr lang="en-US" sz="1800" b="0" dirty="0">
                <a:solidFill>
                  <a:srgbClr val="800000"/>
                </a:solidFill>
              </a:rPr>
              <a:t>and </a:t>
            </a:r>
            <a:r>
              <a:rPr lang="en-US" sz="1800" b="0" dirty="0" err="1" smtClean="0">
                <a:solidFill>
                  <a:srgbClr val="800000"/>
                </a:solidFill>
              </a:rPr>
              <a:t>Ko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err="1" smtClean="0">
                <a:solidFill>
                  <a:srgbClr val="800000"/>
                </a:solidFill>
              </a:rPr>
              <a:t>Phys</a:t>
            </a:r>
            <a:r>
              <a:rPr lang="en-US" sz="1800" b="0" dirty="0" smtClean="0">
                <a:solidFill>
                  <a:srgbClr val="800000"/>
                </a:solidFill>
              </a:rPr>
              <a:t> Rev </a:t>
            </a:r>
            <a:r>
              <a:rPr lang="en-US" sz="1800" b="0" dirty="0">
                <a:solidFill>
                  <a:srgbClr val="800000"/>
                </a:solidFill>
              </a:rPr>
              <a:t>C 83, 034904 (2011)</a:t>
            </a:r>
            <a:r>
              <a:rPr lang="en-US" sz="1800" b="0" dirty="0" smtClean="0">
                <a:solidFill>
                  <a:srgbClr val="800000"/>
                </a:solidFill>
              </a:rPr>
              <a:t>.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66675" y="0"/>
            <a:ext cx="10230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sz="2600" b="0" dirty="0" smtClean="0">
                <a:solidFill>
                  <a:srgbClr val="000099"/>
                </a:solidFill>
                <a:latin typeface="Times" charset="0"/>
              </a:rPr>
              <a:t>new parameter set for String Melting</a:t>
            </a:r>
            <a:endParaRPr lang="en-US" sz="2600" b="0" dirty="0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0186" y="581025"/>
            <a:ext cx="2945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ZWL, PRC 90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(</a:t>
            </a:r>
            <a:r>
              <a:rPr lang="en-US" b="0" dirty="0">
                <a:solidFill>
                  <a:srgbClr val="008000"/>
                </a:solidFill>
              </a:rPr>
              <a:t>2014</a:t>
            </a:r>
            <a:r>
              <a:rPr lang="en-US" b="0" dirty="0" smtClean="0">
                <a:solidFill>
                  <a:srgbClr val="008000"/>
                </a:solidFill>
              </a:rPr>
              <a:t>):</a:t>
            </a:r>
            <a:endParaRPr lang="en-US" b="0" dirty="0">
              <a:solidFill>
                <a:srgbClr val="008000"/>
              </a:solidFill>
            </a:endParaRPr>
          </a:p>
        </p:txBody>
      </p:sp>
      <p:pic>
        <p:nvPicPr>
          <p:cNvPr id="2" name="Picture 1" descr="pt-SM-prc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581025"/>
            <a:ext cx="5648325" cy="5677692"/>
          </a:xfrm>
          <a:prstGeom prst="rect">
            <a:avLst/>
          </a:prstGeom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324725" y="504825"/>
            <a:ext cx="1524914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800" b="0" dirty="0" smtClean="0"/>
              <a:t>PRC72 (2005)</a:t>
            </a:r>
            <a:endParaRPr lang="en-GB" sz="1800" b="0" dirty="0"/>
          </a:p>
        </p:txBody>
      </p:sp>
    </p:spTree>
    <p:extLst>
      <p:ext uri="{BB962C8B-B14F-4D97-AF65-F5344CB8AC3E}">
        <p14:creationId xmlns:p14="http://schemas.microsoft.com/office/powerpoint/2010/main" val="15248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40864"/>
              </p:ext>
            </p:extLst>
          </p:nvPr>
        </p:nvGraphicFramePr>
        <p:xfrm>
          <a:off x="9524" y="2333625"/>
          <a:ext cx="10067925" cy="3672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251"/>
                <a:gridCol w="1315310"/>
                <a:gridCol w="1856908"/>
                <a:gridCol w="2123132"/>
                <a:gridCol w="2219324"/>
              </a:tblGrid>
              <a:tr h="64524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HIJING</a:t>
                      </a:r>
                      <a:r>
                        <a:rPr lang="en-US" sz="1800" baseline="0" dirty="0" smtClean="0">
                          <a:solidFill>
                            <a:srgbClr val="800000"/>
                          </a:solidFill>
                        </a:rPr>
                        <a:t>1.0</a:t>
                      </a:r>
                      <a:endParaRPr lang="en-US" sz="18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AMPT-SM [1]</a:t>
                      </a:r>
                      <a:endParaRPr lang="en-US" sz="18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800000"/>
                          </a:solidFill>
                        </a:rPr>
                        <a:t>AMPT-SM in [2]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AMPT-SM in [3]</a:t>
                      </a:r>
                    </a:p>
                  </a:txBody>
                  <a:tcPr/>
                </a:tc>
              </a:tr>
              <a:tr h="61451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Lund string  </a:t>
                      </a:r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a</a:t>
                      </a:r>
                      <a:endParaRPr lang="en-US" sz="2800" i="1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2.2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0.55 for RHIC, 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0.30 for LHC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825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Lund string  </a:t>
                      </a:r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b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(GeV</a:t>
                      </a:r>
                      <a:r>
                        <a:rPr lang="en-US" sz="2000" baseline="30000" dirty="0" smtClean="0">
                          <a:solidFill>
                            <a:srgbClr val="800000"/>
                          </a:solidFill>
                        </a:rPr>
                        <a:t>-2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0.5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0.15 *</a:t>
                      </a:r>
                    </a:p>
                  </a:txBody>
                  <a:tcPr/>
                </a:tc>
              </a:tr>
              <a:tr h="645242">
                <a:tc>
                  <a:txBody>
                    <a:bodyPr/>
                    <a:lstStyle/>
                    <a:p>
                      <a:r>
                        <a:rPr lang="en-US" sz="2800" i="1" dirty="0" smtClean="0">
                          <a:solidFill>
                            <a:srgbClr val="800000"/>
                          </a:solidFill>
                        </a:rPr>
                        <a:t>α</a:t>
                      </a:r>
                      <a:r>
                        <a:rPr lang="en-US" sz="2800" i="1" baseline="-25000" dirty="0" smtClean="0">
                          <a:solidFill>
                            <a:srgbClr val="800000"/>
                          </a:solidFill>
                        </a:rPr>
                        <a:t>s 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in </a:t>
                      </a:r>
                      <a:r>
                        <a:rPr lang="en-US" sz="2000" i="0" baseline="0" dirty="0" err="1" smtClean="0">
                          <a:solidFill>
                            <a:srgbClr val="800000"/>
                          </a:solidFill>
                        </a:rPr>
                        <a:t>parton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 cascade</a:t>
                      </a:r>
                      <a:endParaRPr lang="en-US" sz="2000" i="0" baseline="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N/A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0.47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0.33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0.33</a:t>
                      </a:r>
                    </a:p>
                  </a:txBody>
                  <a:tcPr/>
                </a:tc>
              </a:tr>
              <a:tr h="462116">
                <a:tc>
                  <a:txBody>
                    <a:bodyPr/>
                    <a:lstStyle/>
                    <a:p>
                      <a:r>
                        <a:rPr lang="en-US" sz="2000" i="0" dirty="0" smtClean="0">
                          <a:solidFill>
                            <a:srgbClr val="800000"/>
                          </a:solidFill>
                        </a:rPr>
                        <a:t>Parton</a:t>
                      </a:r>
                      <a:r>
                        <a:rPr lang="en-US" sz="2000" i="0" baseline="0" dirty="0" smtClean="0">
                          <a:solidFill>
                            <a:srgbClr val="800000"/>
                          </a:solidFill>
                        </a:rPr>
                        <a:t> cross section</a:t>
                      </a:r>
                      <a:endParaRPr lang="en-US" sz="2000" i="0" baseline="-250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N/A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90"/>
                          </a:solidFill>
                        </a:rPr>
                        <a:t>~ 6 </a:t>
                      </a:r>
                      <a:r>
                        <a:rPr lang="en-US" sz="2000" dirty="0" err="1" smtClean="0">
                          <a:solidFill>
                            <a:srgbClr val="000090"/>
                          </a:solidFill>
                        </a:rPr>
                        <a:t>mb</a:t>
                      </a:r>
                      <a:endParaRPr lang="en-US" sz="20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1.5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</a:rPr>
                        <a:t>mb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3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mb</a:t>
                      </a:r>
                      <a:endParaRPr lang="en-US" sz="2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645242">
                <a:tc>
                  <a:txBody>
                    <a:bodyPr/>
                    <a:lstStyle/>
                    <a:p>
                      <a:r>
                        <a:rPr lang="en-GB" sz="2400" b="0" i="0" dirty="0" smtClean="0">
                          <a:solidFill>
                            <a:srgbClr val="008000"/>
                          </a:solidFill>
                        </a:rPr>
                        <a:t>Model</a:t>
                      </a:r>
                      <a:r>
                        <a:rPr lang="en-GB" sz="2400" b="0" i="0" baseline="0" dirty="0" smtClean="0">
                          <a:solidFill>
                            <a:srgbClr val="008000"/>
                          </a:solidFill>
                        </a:rPr>
                        <a:t> d</a:t>
                      </a:r>
                      <a:r>
                        <a:rPr lang="en-GB" sz="2400" b="0" i="0" dirty="0" smtClean="0">
                          <a:solidFill>
                            <a:srgbClr val="008000"/>
                          </a:solidFill>
                        </a:rPr>
                        <a:t>escribes </a:t>
                      </a:r>
                      <a:endParaRPr lang="en-US" sz="2400" i="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>
                          <a:solidFill>
                            <a:srgbClr val="008000"/>
                          </a:solidFill>
                        </a:rPr>
                        <a:t>pp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, …</a:t>
                      </a:r>
                      <a:endParaRPr lang="en-US" sz="20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v2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&amp; HBT</a:t>
                      </a:r>
                    </a:p>
                    <a:p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not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dN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dy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</a:rPr>
                        <a:t> or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-25000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dN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/</a:t>
                      </a:r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dy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,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v2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(LHC)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not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-25000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dN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/</a:t>
                      </a:r>
                      <a:r>
                        <a:rPr lang="en-US" sz="2000" dirty="0" err="1" smtClean="0">
                          <a:solidFill>
                            <a:srgbClr val="008000"/>
                          </a:solidFill>
                        </a:rPr>
                        <a:t>dy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,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008000"/>
                          </a:solidFill>
                        </a:rPr>
                        <a:t>p</a:t>
                      </a:r>
                      <a:r>
                        <a:rPr lang="en-US" sz="2000" baseline="-25000" dirty="0" err="1" smtClean="0">
                          <a:solidFill>
                            <a:srgbClr val="008000"/>
                          </a:solidFill>
                        </a:rPr>
                        <a:t>T</a:t>
                      </a:r>
                      <a:r>
                        <a:rPr lang="en-US" sz="2000" baseline="-2500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&amp; v2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(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π,K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@RHIC,</a:t>
                      </a:r>
                      <a:r>
                        <a:rPr lang="en-US" sz="20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8000"/>
                          </a:solidFill>
                        </a:rPr>
                        <a:t>LHC)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326" y="962025"/>
            <a:ext cx="97631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	low-</a:t>
            </a:r>
            <a:r>
              <a:rPr lang="en-US" b="0" dirty="0" err="1" smtClean="0"/>
              <a:t>pt</a:t>
            </a:r>
            <a:r>
              <a:rPr lang="en-US" b="0" dirty="0" smtClean="0"/>
              <a:t> (&lt;</a:t>
            </a:r>
            <a:r>
              <a:rPr lang="en-US" b="0" dirty="0" smtClean="0">
                <a:solidFill>
                  <a:schemeClr val="tx1"/>
                </a:solidFill>
              </a:rPr>
              <a:t>2GeV/c) π &amp; K data </a:t>
            </a:r>
            <a:r>
              <a:rPr lang="en-US" b="0" dirty="0" smtClean="0"/>
              <a:t>on </a:t>
            </a:r>
            <a:r>
              <a:rPr lang="en-US" b="0" i="1" dirty="0" err="1" smtClean="0">
                <a:solidFill>
                  <a:srgbClr val="0000FF"/>
                </a:solidFill>
              </a:rPr>
              <a:t>dN</a:t>
            </a:r>
            <a:r>
              <a:rPr lang="en-US" b="0" i="1" dirty="0" smtClean="0">
                <a:solidFill>
                  <a:srgbClr val="0000FF"/>
                </a:solidFill>
              </a:rPr>
              <a:t>/</a:t>
            </a:r>
            <a:r>
              <a:rPr lang="en-US" b="0" i="1" dirty="0" err="1" smtClean="0">
                <a:solidFill>
                  <a:srgbClr val="0000FF"/>
                </a:solidFill>
              </a:rPr>
              <a:t>dy</a:t>
            </a:r>
            <a:r>
              <a:rPr lang="en-US" b="0" i="1" dirty="0" smtClean="0">
                <a:solidFill>
                  <a:srgbClr val="0000FF"/>
                </a:solidFill>
              </a:rPr>
              <a:t>, </a:t>
            </a:r>
            <a:r>
              <a:rPr lang="en-US" b="0" i="1" dirty="0" err="1" smtClean="0">
                <a:solidFill>
                  <a:srgbClr val="0000FF"/>
                </a:solidFill>
              </a:rPr>
              <a:t>p</a:t>
            </a:r>
            <a:r>
              <a:rPr lang="en-US" b="0" i="1" baseline="-25000" dirty="0" err="1" smtClean="0">
                <a:solidFill>
                  <a:srgbClr val="0000FF"/>
                </a:solidFill>
              </a:rPr>
              <a:t>T</a:t>
            </a:r>
            <a:r>
              <a:rPr lang="en-US" b="0" i="1" baseline="-25000" dirty="0" smtClean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–spectra &amp; </a:t>
            </a:r>
            <a:r>
              <a:rPr lang="en-US" b="0" i="1" dirty="0" smtClean="0">
                <a:solidFill>
                  <a:srgbClr val="0000FF"/>
                </a:solidFill>
              </a:rPr>
              <a:t>v2</a:t>
            </a:r>
            <a:r>
              <a:rPr lang="en-US" b="0" i="1" dirty="0" smtClean="0"/>
              <a:t>	</a:t>
            </a:r>
            <a:br>
              <a:rPr lang="en-US" b="0" i="1" dirty="0" smtClean="0"/>
            </a:br>
            <a:r>
              <a:rPr lang="en-US" b="0" i="1" dirty="0" smtClean="0"/>
              <a:t>	in </a:t>
            </a:r>
            <a:r>
              <a:rPr lang="en-US" i="1" dirty="0" smtClean="0"/>
              <a:t>central</a:t>
            </a:r>
            <a:r>
              <a:rPr lang="en-US" b="0" i="1" dirty="0" smtClean="0"/>
              <a:t> (0-5%) and </a:t>
            </a:r>
            <a:r>
              <a:rPr lang="en-US" i="1" dirty="0" smtClean="0"/>
              <a:t>mid-central </a:t>
            </a:r>
            <a:r>
              <a:rPr lang="en-US" b="0" i="1" dirty="0" smtClean="0"/>
              <a:t>(20-30%) </a:t>
            </a:r>
          </a:p>
          <a:p>
            <a:r>
              <a:rPr lang="en-US" b="0" i="1" dirty="0" smtClean="0"/>
              <a:t>200AGeV </a:t>
            </a:r>
            <a:r>
              <a:rPr lang="en-US" b="0" i="1" dirty="0" err="1" smtClean="0"/>
              <a:t>Au</a:t>
            </a:r>
            <a:r>
              <a:rPr lang="en-US" b="0" i="1" dirty="0" err="1"/>
              <a:t>+</a:t>
            </a:r>
            <a:r>
              <a:rPr lang="en-US" b="0" i="1" dirty="0" err="1" smtClean="0"/>
              <a:t>Au</a:t>
            </a:r>
            <a:r>
              <a:rPr lang="en-US" b="0" i="1" dirty="0" smtClean="0"/>
              <a:t> collisions (</a:t>
            </a:r>
            <a:r>
              <a:rPr lang="en-US" i="1" dirty="0" smtClean="0"/>
              <a:t>RHIC</a:t>
            </a:r>
            <a:r>
              <a:rPr lang="en-US" b="0" i="1" dirty="0" smtClean="0"/>
              <a:t>) and 2760AGeV </a:t>
            </a:r>
            <a:r>
              <a:rPr lang="en-US" b="0" i="1" dirty="0" err="1"/>
              <a:t>Pb+Pb</a:t>
            </a:r>
            <a:r>
              <a:rPr lang="en-US" b="0" i="1" dirty="0"/>
              <a:t> </a:t>
            </a:r>
            <a:r>
              <a:rPr lang="en-US" b="0" i="1" dirty="0" smtClean="0"/>
              <a:t>collisions (</a:t>
            </a:r>
            <a:r>
              <a:rPr lang="en-US" i="1" dirty="0" smtClean="0"/>
              <a:t>LHC</a:t>
            </a:r>
            <a:r>
              <a:rPr lang="en-US" b="0" i="1" dirty="0" smtClean="0"/>
              <a:t>)</a:t>
            </a:r>
            <a:endParaRPr lang="en-US" b="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514725" y="6210895"/>
            <a:ext cx="67308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[1] </a:t>
            </a:r>
            <a:r>
              <a:rPr lang="en-US" sz="1800" b="0" dirty="0" smtClean="0">
                <a:solidFill>
                  <a:srgbClr val="800000"/>
                </a:solidFill>
              </a:rPr>
              <a:t>ZWL, </a:t>
            </a:r>
            <a:r>
              <a:rPr lang="en-US" sz="1800" b="0" dirty="0" err="1" smtClean="0">
                <a:solidFill>
                  <a:srgbClr val="800000"/>
                </a:solidFill>
              </a:rPr>
              <a:t>Ko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smtClean="0">
                <a:solidFill>
                  <a:srgbClr val="800000"/>
                </a:solidFill>
              </a:rPr>
              <a:t>Li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smtClean="0">
                <a:solidFill>
                  <a:srgbClr val="800000"/>
                </a:solidFill>
              </a:rPr>
              <a:t>Zhang </a:t>
            </a:r>
            <a:r>
              <a:rPr lang="en-US" sz="1800" b="0" dirty="0">
                <a:solidFill>
                  <a:srgbClr val="800000"/>
                </a:solidFill>
              </a:rPr>
              <a:t>and </a:t>
            </a:r>
            <a:r>
              <a:rPr lang="en-US" sz="1800" b="0" dirty="0" smtClean="0">
                <a:solidFill>
                  <a:srgbClr val="800000"/>
                </a:solidFill>
              </a:rPr>
              <a:t>Pal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err="1" smtClean="0">
                <a:solidFill>
                  <a:srgbClr val="800000"/>
                </a:solidFill>
              </a:rPr>
              <a:t>Phys</a:t>
            </a:r>
            <a:r>
              <a:rPr lang="en-US" sz="1800" b="0" dirty="0" smtClean="0">
                <a:solidFill>
                  <a:srgbClr val="800000"/>
                </a:solidFill>
              </a:rPr>
              <a:t> Rev </a:t>
            </a:r>
            <a:r>
              <a:rPr lang="en-US" sz="1800" b="0" dirty="0">
                <a:solidFill>
                  <a:srgbClr val="800000"/>
                </a:solidFill>
              </a:rPr>
              <a:t>C 72, 064901 (2005</a:t>
            </a:r>
            <a:r>
              <a:rPr lang="en-US" sz="1800" b="0" dirty="0" smtClean="0">
                <a:solidFill>
                  <a:srgbClr val="800000"/>
                </a:solidFill>
              </a:rPr>
              <a:t>); etc. </a:t>
            </a:r>
          </a:p>
          <a:p>
            <a:r>
              <a:rPr lang="en-US" sz="1800" dirty="0" smtClean="0">
                <a:solidFill>
                  <a:srgbClr val="800000"/>
                </a:solidFill>
              </a:rPr>
              <a:t>[2] </a:t>
            </a:r>
            <a:r>
              <a:rPr lang="en-US" sz="1800" b="0" dirty="0" err="1" smtClean="0">
                <a:solidFill>
                  <a:srgbClr val="800000"/>
                </a:solidFill>
              </a:rPr>
              <a:t>Xu</a:t>
            </a:r>
            <a:r>
              <a:rPr lang="en-US" sz="1800" b="0" dirty="0" smtClean="0">
                <a:solidFill>
                  <a:srgbClr val="800000"/>
                </a:solidFill>
              </a:rPr>
              <a:t> </a:t>
            </a:r>
            <a:r>
              <a:rPr lang="en-US" sz="1800" b="0" dirty="0">
                <a:solidFill>
                  <a:srgbClr val="800000"/>
                </a:solidFill>
              </a:rPr>
              <a:t>and </a:t>
            </a:r>
            <a:r>
              <a:rPr lang="en-US" sz="1800" b="0" dirty="0" err="1" smtClean="0">
                <a:solidFill>
                  <a:srgbClr val="800000"/>
                </a:solidFill>
              </a:rPr>
              <a:t>Ko</a:t>
            </a:r>
            <a:r>
              <a:rPr lang="en-US" sz="1800" b="0" dirty="0">
                <a:solidFill>
                  <a:srgbClr val="800000"/>
                </a:solidFill>
              </a:rPr>
              <a:t>, </a:t>
            </a:r>
            <a:r>
              <a:rPr lang="en-US" sz="1800" b="0" dirty="0" err="1" smtClean="0">
                <a:solidFill>
                  <a:srgbClr val="800000"/>
                </a:solidFill>
              </a:rPr>
              <a:t>Phys</a:t>
            </a:r>
            <a:r>
              <a:rPr lang="en-US" sz="1800" b="0" dirty="0" smtClean="0">
                <a:solidFill>
                  <a:srgbClr val="800000"/>
                </a:solidFill>
              </a:rPr>
              <a:t> Rev </a:t>
            </a:r>
            <a:r>
              <a:rPr lang="en-US" sz="1800" b="0" dirty="0">
                <a:solidFill>
                  <a:srgbClr val="800000"/>
                </a:solidFill>
              </a:rPr>
              <a:t>C 83, 034904 (2011). </a:t>
            </a:r>
            <a:endParaRPr lang="en-US" sz="1800" b="0" dirty="0" smtClean="0">
              <a:solidFill>
                <a:srgbClr val="800000"/>
              </a:solidFill>
            </a:endParaRPr>
          </a:p>
          <a:p>
            <a:r>
              <a:rPr lang="en-US" sz="1800" dirty="0" smtClean="0">
                <a:solidFill>
                  <a:srgbClr val="0000FF"/>
                </a:solidFill>
              </a:rPr>
              <a:t>[3] </a:t>
            </a:r>
            <a:r>
              <a:rPr lang="en-US" sz="1800" b="0" dirty="0" smtClean="0">
                <a:solidFill>
                  <a:srgbClr val="0000FF"/>
                </a:solidFill>
              </a:rPr>
              <a:t>ZWL, </a:t>
            </a:r>
            <a:r>
              <a:rPr lang="en-US" sz="1800" b="0" dirty="0" err="1" smtClean="0">
                <a:solidFill>
                  <a:srgbClr val="0000FF"/>
                </a:solidFill>
              </a:rPr>
              <a:t>Phys</a:t>
            </a:r>
            <a:r>
              <a:rPr lang="en-US" sz="1800" b="0" dirty="0">
                <a:solidFill>
                  <a:srgbClr val="0000FF"/>
                </a:solidFill>
              </a:rPr>
              <a:t> Rev C 90, </a:t>
            </a:r>
            <a:r>
              <a:rPr lang="en-US" sz="1800" b="0" dirty="0" smtClean="0">
                <a:solidFill>
                  <a:srgbClr val="0000FF"/>
                </a:solidFill>
              </a:rPr>
              <a:t>014904 </a:t>
            </a:r>
            <a:r>
              <a:rPr lang="en-US" sz="1800" b="0" dirty="0">
                <a:solidFill>
                  <a:srgbClr val="0000FF"/>
                </a:solidFill>
              </a:rPr>
              <a:t>(2014)</a:t>
            </a:r>
            <a:r>
              <a:rPr lang="en-US" sz="1800" b="0" dirty="0" smtClean="0">
                <a:solidFill>
                  <a:srgbClr val="0000FF"/>
                </a:solidFill>
              </a:rPr>
              <a:t>. * also limit P(s)/P(q) to 0.4</a:t>
            </a:r>
            <a:endParaRPr lang="en-US" sz="1800" b="0" dirty="0">
              <a:solidFill>
                <a:srgbClr val="0000FF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66675" y="0"/>
            <a:ext cx="10230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sz="2600" b="0" dirty="0" smtClean="0">
                <a:solidFill>
                  <a:srgbClr val="000099"/>
                </a:solidFill>
                <a:latin typeface="Times" charset="0"/>
              </a:rPr>
              <a:t>new parameter set for String Melting</a:t>
            </a:r>
            <a:endParaRPr lang="en-US" sz="2600" b="0" dirty="0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0186" y="581025"/>
            <a:ext cx="7551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ZWL, PRC 90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(</a:t>
            </a:r>
            <a:r>
              <a:rPr lang="en-US" b="0" dirty="0">
                <a:solidFill>
                  <a:srgbClr val="008000"/>
                </a:solidFill>
              </a:rPr>
              <a:t>2014</a:t>
            </a:r>
            <a:r>
              <a:rPr lang="en-US" b="0" dirty="0" smtClean="0">
                <a:solidFill>
                  <a:srgbClr val="008000"/>
                </a:solidFill>
              </a:rPr>
              <a:t>): </a:t>
            </a:r>
            <a:r>
              <a:rPr lang="en-US" b="0" dirty="0" smtClean="0"/>
              <a:t>parameter set reasonably reproduced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8981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ndy-pip-kp-vs-Data-a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90" y="1571625"/>
            <a:ext cx="9746535" cy="5638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7725" y="885826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dirty="0" err="1">
                <a:solidFill>
                  <a:srgbClr val="0000FF"/>
                </a:solidFill>
              </a:rPr>
              <a:t>dN</a:t>
            </a:r>
            <a:r>
              <a:rPr lang="en-US" b="0" i="1" dirty="0">
                <a:solidFill>
                  <a:srgbClr val="0000FF"/>
                </a:solidFill>
              </a:rPr>
              <a:t>/</a:t>
            </a:r>
            <a:r>
              <a:rPr lang="en-US" b="0" i="1" dirty="0" err="1" smtClean="0">
                <a:solidFill>
                  <a:srgbClr val="0000FF"/>
                </a:solidFill>
              </a:rPr>
              <a:t>dy</a:t>
            </a:r>
            <a:r>
              <a:rPr lang="en-US" b="0" i="1" dirty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of </a:t>
            </a:r>
            <a:r>
              <a:rPr lang="en-US" b="0" dirty="0">
                <a:solidFill>
                  <a:srgbClr val="0000FF"/>
                </a:solidFill>
              </a:rPr>
              <a:t>π &amp; </a:t>
            </a:r>
            <a:r>
              <a:rPr lang="en-US" b="0" dirty="0" smtClean="0">
                <a:solidFill>
                  <a:srgbClr val="0000FF"/>
                </a:solidFill>
              </a:rPr>
              <a:t>K: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53125" y="809625"/>
            <a:ext cx="2945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ZWL, PRC 90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(</a:t>
            </a:r>
            <a:r>
              <a:rPr lang="en-US" b="0" dirty="0">
                <a:solidFill>
                  <a:srgbClr val="008000"/>
                </a:solidFill>
              </a:rPr>
              <a:t>2014).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66675" y="0"/>
            <a:ext cx="10230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sz="2600" b="0" dirty="0" smtClean="0">
                <a:solidFill>
                  <a:srgbClr val="000099"/>
                </a:solidFill>
                <a:latin typeface="Times" charset="0"/>
              </a:rPr>
              <a:t>new parameter set for String Melting</a:t>
            </a:r>
            <a:endParaRPr lang="en-US" sz="26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9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925" y="957560"/>
            <a:ext cx="5513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 err="1" smtClean="0">
                <a:solidFill>
                  <a:srgbClr val="0000FF"/>
                </a:solidFill>
              </a:rPr>
              <a:t>p</a:t>
            </a:r>
            <a:r>
              <a:rPr lang="en-US" b="0" i="1" baseline="-25000" dirty="0" err="1" smtClean="0">
                <a:solidFill>
                  <a:srgbClr val="0000FF"/>
                </a:solidFill>
              </a:rPr>
              <a:t>T</a:t>
            </a:r>
            <a:r>
              <a:rPr lang="en-US" b="0" i="1" dirty="0" smtClean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-spectra of </a:t>
            </a:r>
            <a:r>
              <a:rPr lang="en-US" b="0" dirty="0">
                <a:solidFill>
                  <a:srgbClr val="0000FF"/>
                </a:solidFill>
              </a:rPr>
              <a:t>π &amp; </a:t>
            </a:r>
            <a:r>
              <a:rPr lang="en-US" b="0" dirty="0" smtClean="0">
                <a:solidFill>
                  <a:srgbClr val="0000FF"/>
                </a:solidFill>
              </a:rPr>
              <a:t>K (in central collisions):</a:t>
            </a:r>
            <a:endParaRPr lang="en-US" b="0" dirty="0">
              <a:solidFill>
                <a:srgbClr val="0000FF"/>
              </a:solidFill>
            </a:endParaRPr>
          </a:p>
        </p:txBody>
      </p:sp>
      <p:pic>
        <p:nvPicPr>
          <p:cNvPr id="5" name="Picture 4" descr="pt-pip-kp-vs-Data-a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1419225"/>
            <a:ext cx="9940032" cy="5817177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66675" y="0"/>
            <a:ext cx="10230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sz="2600" b="0" dirty="0" smtClean="0">
                <a:solidFill>
                  <a:srgbClr val="000099"/>
                </a:solidFill>
                <a:latin typeface="Times" charset="0"/>
              </a:rPr>
              <a:t>new parameter set for String Melting</a:t>
            </a:r>
            <a:endParaRPr lang="en-US" sz="26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007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2ep-pipm-kpm-vs-Data-a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343025"/>
            <a:ext cx="9634126" cy="5867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925" y="885825"/>
            <a:ext cx="503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 smtClean="0">
                <a:solidFill>
                  <a:srgbClr val="0000FF"/>
                </a:solidFill>
              </a:rPr>
              <a:t>v2 </a:t>
            </a:r>
            <a:r>
              <a:rPr lang="en-US" b="0" dirty="0" smtClean="0">
                <a:solidFill>
                  <a:srgbClr val="0000FF"/>
                </a:solidFill>
              </a:rPr>
              <a:t>of </a:t>
            </a:r>
            <a:r>
              <a:rPr lang="en-US" b="0" dirty="0">
                <a:solidFill>
                  <a:srgbClr val="0000FF"/>
                </a:solidFill>
              </a:rPr>
              <a:t>π &amp; </a:t>
            </a:r>
            <a:r>
              <a:rPr lang="en-US" b="0" dirty="0" smtClean="0">
                <a:solidFill>
                  <a:srgbClr val="0000FF"/>
                </a:solidFill>
              </a:rPr>
              <a:t>K (in mid-central collisions):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66675" y="0"/>
            <a:ext cx="10230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based on AMPT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: </a:t>
            </a:r>
            <a:r>
              <a:rPr lang="en-US" sz="2600" b="0" dirty="0" smtClean="0">
                <a:solidFill>
                  <a:srgbClr val="000099"/>
                </a:solidFill>
                <a:latin typeface="Times" charset="0"/>
              </a:rPr>
              <a:t>new parameter set for String Melting</a:t>
            </a:r>
            <a:endParaRPr lang="en-US" sz="2600" b="0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3180" y="733425"/>
            <a:ext cx="4826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accent5">
                    <a:lumMod val="50000"/>
                  </a:schemeClr>
                </a:solidFill>
              </a:rPr>
              <a:t>Suggest to use this parameter set </a:t>
            </a:r>
          </a:p>
          <a:p>
            <a:r>
              <a:rPr lang="en-US" b="0" dirty="0">
                <a:solidFill>
                  <a:schemeClr val="accent5">
                    <a:lumMod val="50000"/>
                  </a:schemeClr>
                </a:solidFill>
              </a:rPr>
              <a:t>f</a:t>
            </a:r>
            <a:r>
              <a:rPr lang="en-US" b="0" dirty="0" smtClean="0">
                <a:solidFill>
                  <a:schemeClr val="accent5">
                    <a:lumMod val="50000"/>
                  </a:schemeClr>
                </a:solidFill>
              </a:rPr>
              <a:t>or string melting runs at RHIC/LHC</a:t>
            </a:r>
            <a:endParaRPr lang="en-US" b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2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" y="2750642"/>
            <a:ext cx="1007745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			</a:t>
            </a:r>
            <a:r>
              <a:rPr lang="en-US" sz="2800" dirty="0" smtClean="0">
                <a:solidFill>
                  <a:srgbClr val="000090"/>
                </a:solidFill>
              </a:rPr>
              <a:t>Current </a:t>
            </a:r>
            <a:r>
              <a:rPr lang="en-US" sz="2800" dirty="0" smtClean="0">
                <a:solidFill>
                  <a:srgbClr val="000090"/>
                </a:solidFill>
              </a:rPr>
              <a:t>Paradigm for </a:t>
            </a:r>
            <a:r>
              <a:rPr lang="en-US" sz="2800" dirty="0" err="1" smtClean="0">
                <a:solidFill>
                  <a:srgbClr val="000090"/>
                </a:solidFill>
              </a:rPr>
              <a:t>v</a:t>
            </a:r>
            <a:r>
              <a:rPr lang="en-US" sz="2800" baseline="-25000" dirty="0" err="1" smtClean="0">
                <a:solidFill>
                  <a:srgbClr val="000090"/>
                </a:solidFill>
              </a:rPr>
              <a:t>n</a:t>
            </a:r>
            <a:endParaRPr lang="en-US" sz="2800" baseline="-25000" dirty="0" smtClean="0">
              <a:solidFill>
                <a:srgbClr val="000090"/>
              </a:solidFill>
            </a:endParaRPr>
          </a:p>
          <a:p>
            <a:endParaRPr lang="en-US" dirty="0" smtClean="0">
              <a:solidFill>
                <a:srgbClr val="00009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Early hydro-type collective flow in </a:t>
            </a:r>
            <a:r>
              <a:rPr lang="en-US" b="0" dirty="0" err="1" smtClean="0">
                <a:solidFill>
                  <a:schemeClr val="tx1"/>
                </a:solidFill>
              </a:rPr>
              <a:t>sQGP</a:t>
            </a:r>
            <a:endParaRPr lang="en-US" b="0" dirty="0" smtClean="0">
              <a:solidFill>
                <a:schemeClr val="tx1"/>
              </a:solidFill>
            </a:endParaRPr>
          </a:p>
          <a:p>
            <a:r>
              <a:rPr lang="en-US" b="0" dirty="0" smtClean="0">
                <a:solidFill>
                  <a:schemeClr val="tx1"/>
                </a:solidFill>
              </a:rPr>
              <a:t>converts </a:t>
            </a:r>
            <a:r>
              <a:rPr lang="en-US" b="0" dirty="0">
                <a:solidFill>
                  <a:schemeClr val="tx1"/>
                </a:solidFill>
              </a:rPr>
              <a:t>initial spatial anisotropy into final momentum-space </a:t>
            </a:r>
            <a:r>
              <a:rPr lang="en-US" b="0" dirty="0" err="1">
                <a:solidFill>
                  <a:schemeClr val="tx1"/>
                </a:solidFill>
              </a:rPr>
              <a:t>v</a:t>
            </a:r>
            <a:r>
              <a:rPr lang="en-US" b="0" baseline="-25000" dirty="0" err="1">
                <a:solidFill>
                  <a:schemeClr val="tx1"/>
                </a:solidFill>
              </a:rPr>
              <a:t>n</a:t>
            </a:r>
            <a:endParaRPr lang="en-US" baseline="-25000" dirty="0">
              <a:solidFill>
                <a:schemeClr val="tx1"/>
              </a:solidFill>
            </a:endParaRPr>
          </a:p>
          <a:p>
            <a:endParaRPr lang="en-US" b="0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rgbClr val="0000FF"/>
                </a:solidFill>
              </a:rPr>
              <a:t>Transport models </a:t>
            </a:r>
            <a:r>
              <a:rPr lang="en-US" b="0" dirty="0">
                <a:solidFill>
                  <a:schemeClr val="tx1"/>
                </a:solidFill>
              </a:rPr>
              <a:t>at </a:t>
            </a:r>
            <a:r>
              <a:rPr lang="en-US" b="0" dirty="0" smtClean="0">
                <a:solidFill>
                  <a:schemeClr val="tx1"/>
                </a:solidFill>
              </a:rPr>
              <a:t>large-enough cross </a:t>
            </a:r>
            <a:r>
              <a:rPr lang="en-US" b="0" dirty="0">
                <a:solidFill>
                  <a:schemeClr val="tx1"/>
                </a:solidFill>
              </a:rPr>
              <a:t>section will approach </a:t>
            </a:r>
            <a:r>
              <a:rPr lang="en-US" b="0" dirty="0">
                <a:solidFill>
                  <a:srgbClr val="FF0000"/>
                </a:solidFill>
              </a:rPr>
              <a:t>hydrodynamics</a:t>
            </a:r>
            <a:r>
              <a:rPr lang="en-US" b="0" dirty="0">
                <a:solidFill>
                  <a:srgbClr val="0000FF"/>
                </a:solidFill>
              </a:rPr>
              <a:t>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Since both </a:t>
            </a:r>
            <a:r>
              <a:rPr lang="en-US" b="0" dirty="0">
                <a:solidFill>
                  <a:srgbClr val="FF0000"/>
                </a:solidFill>
              </a:rPr>
              <a:t>hydrodynamics </a:t>
            </a:r>
            <a:r>
              <a:rPr lang="en-US" b="0" dirty="0">
                <a:solidFill>
                  <a:schemeClr val="tx1"/>
                </a:solidFill>
              </a:rPr>
              <a:t>and </a:t>
            </a:r>
            <a:r>
              <a:rPr lang="en-US" b="0" dirty="0">
                <a:solidFill>
                  <a:srgbClr val="0000FF"/>
                </a:solidFill>
              </a:rPr>
              <a:t>transport models </a:t>
            </a:r>
            <a:r>
              <a:rPr lang="en-US" b="0" dirty="0" smtClean="0">
                <a:solidFill>
                  <a:srgbClr val="0000FF"/>
                </a:solidFill>
              </a:rPr>
              <a:t>can describe </a:t>
            </a:r>
            <a:r>
              <a:rPr lang="en-US" b="0" dirty="0" err="1" smtClean="0">
                <a:solidFill>
                  <a:srgbClr val="0000FF"/>
                </a:solidFill>
              </a:rPr>
              <a:t>v</a:t>
            </a:r>
            <a:r>
              <a:rPr lang="en-US" b="0" baseline="-25000" dirty="0" err="1" smtClean="0">
                <a:solidFill>
                  <a:srgbClr val="0000FF"/>
                </a:solidFill>
              </a:rPr>
              <a:t>n</a:t>
            </a:r>
            <a:r>
              <a:rPr lang="en-US" b="0" dirty="0" smtClean="0">
                <a:solidFill>
                  <a:srgbClr val="0000FF"/>
                </a:solidFill>
              </a:rPr>
              <a:t> data, </a:t>
            </a:r>
          </a:p>
          <a:p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t </a:t>
            </a:r>
            <a:r>
              <a:rPr lang="en-US" dirty="0">
                <a:solidFill>
                  <a:schemeClr val="tx1"/>
                </a:solidFill>
              </a:rPr>
              <a:t>is </a:t>
            </a:r>
            <a:r>
              <a:rPr lang="en-US" dirty="0" smtClean="0">
                <a:solidFill>
                  <a:schemeClr val="tx1"/>
                </a:solidFill>
              </a:rPr>
              <a:t>generally believed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0" dirty="0">
                <a:solidFill>
                  <a:schemeClr val="tx1"/>
                </a:solidFill>
              </a:rPr>
              <a:t>for low-P</a:t>
            </a:r>
            <a:r>
              <a:rPr lang="en-US" b="0" baseline="-25000" dirty="0">
                <a:solidFill>
                  <a:schemeClr val="tx1"/>
                </a:solidFill>
              </a:rPr>
              <a:t>T</a:t>
            </a:r>
            <a:r>
              <a:rPr lang="en-US" b="0" dirty="0">
                <a:solidFill>
                  <a:schemeClr val="tx1"/>
                </a:solidFill>
              </a:rPr>
              <a:t> in high-energy heavy ion </a:t>
            </a:r>
            <a:r>
              <a:rPr lang="en-US" b="0" dirty="0" smtClean="0">
                <a:solidFill>
                  <a:schemeClr val="tx1"/>
                </a:solidFill>
              </a:rPr>
              <a:t>collisions,</a:t>
            </a:r>
            <a:endParaRPr lang="en-US" b="0" dirty="0" smtClean="0">
              <a:solidFill>
                <a:srgbClr val="008000"/>
              </a:solidFill>
            </a:endParaRPr>
          </a:p>
          <a:p>
            <a:r>
              <a:rPr lang="en-US" b="0" dirty="0" smtClean="0">
                <a:solidFill>
                  <a:srgbClr val="008000"/>
                </a:solidFill>
              </a:rPr>
              <a:t>the mechanism </a:t>
            </a:r>
            <a:r>
              <a:rPr lang="en-US" b="0" dirty="0">
                <a:solidFill>
                  <a:srgbClr val="008000"/>
                </a:solidFill>
              </a:rPr>
              <a:t>of </a:t>
            </a:r>
            <a:r>
              <a:rPr lang="en-US" b="0" dirty="0" err="1" smtClean="0">
                <a:solidFill>
                  <a:srgbClr val="008000"/>
                </a:solidFill>
              </a:rPr>
              <a:t>v</a:t>
            </a:r>
            <a:r>
              <a:rPr lang="en-US" b="0" baseline="-25000" dirty="0" err="1" smtClean="0">
                <a:solidFill>
                  <a:srgbClr val="008000"/>
                </a:solidFill>
              </a:rPr>
              <a:t>n</a:t>
            </a:r>
            <a:r>
              <a:rPr lang="en-US" b="0" baseline="-25000" dirty="0" smtClean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development in </a:t>
            </a:r>
            <a:r>
              <a:rPr lang="en-US" b="0" dirty="0" smtClean="0">
                <a:solidFill>
                  <a:srgbClr val="0000FF"/>
                </a:solidFill>
              </a:rPr>
              <a:t>transport models </a:t>
            </a:r>
            <a:r>
              <a:rPr lang="en-US" b="0" i="1" dirty="0" smtClean="0">
                <a:solidFill>
                  <a:srgbClr val="0000FF"/>
                </a:solidFill>
              </a:rPr>
              <a:t>(via particle interactions)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is in principle the same as in </a:t>
            </a:r>
            <a:r>
              <a:rPr lang="en-US" b="0" dirty="0" smtClean="0">
                <a:solidFill>
                  <a:srgbClr val="FF0000"/>
                </a:solidFill>
              </a:rPr>
              <a:t>hydrodynamics </a:t>
            </a:r>
            <a:r>
              <a:rPr lang="en-US" b="0" i="1" dirty="0" smtClean="0">
                <a:solidFill>
                  <a:srgbClr val="FF0000"/>
                </a:solidFill>
              </a:rPr>
              <a:t>(via pressure gradient)</a:t>
            </a:r>
            <a:r>
              <a:rPr lang="en-US" b="0" i="1" dirty="0" smtClean="0">
                <a:solidFill>
                  <a:srgbClr val="008000"/>
                </a:solidFill>
              </a:rPr>
              <a:t>.</a:t>
            </a:r>
            <a:endParaRPr lang="en-US" b="0" i="1" dirty="0">
              <a:solidFill>
                <a:srgbClr val="0080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733425"/>
            <a:ext cx="1007745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0" dirty="0" smtClean="0">
                <a:solidFill>
                  <a:srgbClr val="660066"/>
                </a:solidFill>
              </a:rPr>
              <a:t>Liang </a:t>
            </a:r>
            <a:r>
              <a:rPr lang="en-US" sz="2200" b="0" dirty="0">
                <a:solidFill>
                  <a:srgbClr val="660066"/>
                </a:solidFill>
              </a:rPr>
              <a:t>He, Terrence Edmonds, </a:t>
            </a:r>
            <a:r>
              <a:rPr lang="en-US" sz="2200" b="0" dirty="0" err="1">
                <a:solidFill>
                  <a:srgbClr val="660066"/>
                </a:solidFill>
              </a:rPr>
              <a:t>Zi</a:t>
            </a:r>
            <a:r>
              <a:rPr lang="en-US" sz="2200" b="0" dirty="0">
                <a:solidFill>
                  <a:srgbClr val="660066"/>
                </a:solidFill>
              </a:rPr>
              <a:t>-Wei Lin, </a:t>
            </a:r>
            <a:r>
              <a:rPr lang="en-US" sz="2200" b="0" dirty="0" err="1">
                <a:solidFill>
                  <a:srgbClr val="660066"/>
                </a:solidFill>
              </a:rPr>
              <a:t>Feng</a:t>
            </a:r>
            <a:r>
              <a:rPr lang="en-US" sz="2200" b="0" dirty="0">
                <a:solidFill>
                  <a:srgbClr val="660066"/>
                </a:solidFill>
              </a:rPr>
              <a:t> Liu, Denes Molnar, </a:t>
            </a:r>
            <a:r>
              <a:rPr lang="en-US" sz="2200" b="0" dirty="0" err="1">
                <a:solidFill>
                  <a:srgbClr val="660066"/>
                </a:solidFill>
              </a:rPr>
              <a:t>Fuqiang</a:t>
            </a:r>
            <a:r>
              <a:rPr lang="en-US" sz="2200" b="0" dirty="0">
                <a:solidFill>
                  <a:srgbClr val="660066"/>
                </a:solidFill>
              </a:rPr>
              <a:t> </a:t>
            </a:r>
            <a:r>
              <a:rPr lang="en-US" sz="2200" b="0" dirty="0" smtClean="0">
                <a:solidFill>
                  <a:srgbClr val="660066"/>
                </a:solidFill>
              </a:rPr>
              <a:t>Wang:</a:t>
            </a:r>
          </a:p>
          <a:p>
            <a:r>
              <a:rPr lang="en-US" sz="2200" b="0" dirty="0" smtClean="0">
                <a:solidFill>
                  <a:schemeClr val="tx1"/>
                </a:solidFill>
              </a:rPr>
              <a:t>arXiv</a:t>
            </a:r>
            <a:r>
              <a:rPr lang="en-US" sz="2200" b="0" dirty="0">
                <a:solidFill>
                  <a:schemeClr val="tx1"/>
                </a:solidFill>
              </a:rPr>
              <a:t>:1502.05572v3</a:t>
            </a:r>
            <a:r>
              <a:rPr lang="en-US" sz="2200" b="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200" b="0" dirty="0" smtClean="0">
                <a:solidFill>
                  <a:schemeClr val="tx1"/>
                </a:solidFill>
              </a:rPr>
              <a:t>	Anisotropic </a:t>
            </a:r>
            <a:r>
              <a:rPr lang="en-US" sz="2200" b="0" dirty="0">
                <a:solidFill>
                  <a:schemeClr val="tx1"/>
                </a:solidFill>
              </a:rPr>
              <a:t>parton escape is the dominant source of azimuthal anisotropy </a:t>
            </a:r>
            <a:endParaRPr lang="en-US" sz="2200" b="0" dirty="0" smtClean="0">
              <a:solidFill>
                <a:schemeClr val="tx1"/>
              </a:solidFill>
            </a:endParaRPr>
          </a:p>
          <a:p>
            <a:r>
              <a:rPr lang="en-US" sz="2200" b="0" dirty="0" smtClean="0">
                <a:solidFill>
                  <a:schemeClr val="tx1"/>
                </a:solidFill>
              </a:rPr>
              <a:t>	in </a:t>
            </a:r>
            <a:r>
              <a:rPr lang="en-US" sz="2200" b="0" dirty="0">
                <a:solidFill>
                  <a:schemeClr val="tx1"/>
                </a:solidFill>
              </a:rPr>
              <a:t>transport </a:t>
            </a:r>
            <a:r>
              <a:rPr lang="en-US" sz="2200" b="0" dirty="0" smtClean="0">
                <a:solidFill>
                  <a:schemeClr val="tx1"/>
                </a:solidFill>
              </a:rPr>
              <a:t>models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4725" y="1952625"/>
            <a:ext cx="669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Also see my talk &amp; P. </a:t>
            </a:r>
            <a:r>
              <a:rPr lang="en-US" b="0" dirty="0" err="1" smtClean="0">
                <a:solidFill>
                  <a:srgbClr val="0000FF"/>
                </a:solidFill>
              </a:rPr>
              <a:t>Romatschke’s</a:t>
            </a:r>
            <a:r>
              <a:rPr lang="en-US" b="0" dirty="0" smtClean="0">
                <a:solidFill>
                  <a:srgbClr val="0000FF"/>
                </a:solidFill>
              </a:rPr>
              <a:t> talk at QM2015</a:t>
            </a:r>
            <a:endParaRPr lang="en-US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19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5762625"/>
            <a:ext cx="9372600" cy="1371600"/>
          </a:xfrm>
        </p:spPr>
        <p:txBody>
          <a:bodyPr>
            <a:noAutofit/>
          </a:bodyPr>
          <a:lstStyle/>
          <a:p>
            <a:pPr marL="10795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Puzzle for small systems </a:t>
            </a:r>
            <a:r>
              <a:rPr lang="en-US" sz="2400" dirty="0">
                <a:solidFill>
                  <a:srgbClr val="FF0000"/>
                </a:solidFill>
              </a:rPr>
              <a:t>such as </a:t>
            </a:r>
            <a:r>
              <a:rPr lang="en-US" sz="2400" dirty="0" err="1">
                <a:solidFill>
                  <a:srgbClr val="FF0000"/>
                </a:solidFill>
              </a:rPr>
              <a:t>p+Pb</a:t>
            </a:r>
            <a:r>
              <a:rPr lang="en-US" sz="2400" dirty="0">
                <a:solidFill>
                  <a:srgbClr val="FF0000"/>
                </a:solidFill>
              </a:rPr>
              <a:t> or </a:t>
            </a:r>
            <a:r>
              <a:rPr lang="en-US" sz="2400" dirty="0" err="1">
                <a:solidFill>
                  <a:srgbClr val="FF0000"/>
                </a:solidFill>
              </a:rPr>
              <a:t>d+</a:t>
            </a:r>
            <a:r>
              <a:rPr lang="en-US" sz="2400" dirty="0" err="1" smtClean="0">
                <a:solidFill>
                  <a:srgbClr val="FF0000"/>
                </a:solidFill>
              </a:rPr>
              <a:t>Au</a:t>
            </a:r>
            <a:r>
              <a:rPr lang="en-US" sz="2400" dirty="0" smtClean="0">
                <a:solidFill>
                  <a:srgbClr val="FF0000"/>
                </a:solidFill>
              </a:rPr>
              <a:t>:</a:t>
            </a:r>
            <a:endParaRPr lang="en-US" sz="2400" dirty="0">
              <a:solidFill>
                <a:srgbClr val="FF0000"/>
              </a:solidFill>
            </a:endParaRPr>
          </a:p>
          <a:p>
            <a:pPr marL="10795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dirty="0" smtClean="0"/>
              <a:t>	mean </a:t>
            </a:r>
            <a:r>
              <a:rPr lang="en-US" sz="2400" dirty="0"/>
              <a:t>free path may </a:t>
            </a:r>
            <a:r>
              <a:rPr lang="en-US" sz="2400" dirty="0" smtClean="0"/>
              <a:t>be comparable to </a:t>
            </a:r>
            <a:r>
              <a:rPr lang="en-US" sz="2400" dirty="0"/>
              <a:t>the system </a:t>
            </a:r>
            <a:r>
              <a:rPr lang="en-US" sz="2400" dirty="0" smtClean="0"/>
              <a:t>size; </a:t>
            </a:r>
          </a:p>
          <a:p>
            <a:pPr marL="10795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dirty="0"/>
              <a:t>	</a:t>
            </a:r>
            <a:r>
              <a:rPr lang="en-US" sz="2400" dirty="0" smtClean="0"/>
              <a:t>is </a:t>
            </a:r>
            <a:r>
              <a:rPr lang="en-US" sz="2400" dirty="0" smtClean="0">
                <a:solidFill>
                  <a:srgbClr val="FF0000"/>
                </a:solidFill>
              </a:rPr>
              <a:t>hydrodynamics</a:t>
            </a:r>
            <a:r>
              <a:rPr lang="en-US" sz="2400" dirty="0" smtClean="0"/>
              <a:t> still applicable </a:t>
            </a:r>
            <a:r>
              <a:rPr lang="en-US" sz="2400" dirty="0"/>
              <a:t>to such small systems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572125" y="4566008"/>
            <a:ext cx="4153080" cy="717331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sz="2000" b="0" dirty="0" err="1" smtClean="0">
                <a:solidFill>
                  <a:srgbClr val="0000FF"/>
                </a:solidFill>
              </a:rPr>
              <a:t>Bzdak</a:t>
            </a:r>
            <a:r>
              <a:rPr lang="en-US" sz="2000" b="0" dirty="0" smtClean="0">
                <a:solidFill>
                  <a:srgbClr val="0000FF"/>
                </a:solidFill>
              </a:rPr>
              <a:t> and Ma</a:t>
            </a:r>
            <a:r>
              <a:rPr lang="en-US" sz="2000" b="0" dirty="0">
                <a:solidFill>
                  <a:srgbClr val="0000FF"/>
                </a:solidFill>
              </a:rPr>
              <a:t>, PRL </a:t>
            </a:r>
            <a:r>
              <a:rPr lang="en-US" sz="2000" b="0" dirty="0" smtClean="0">
                <a:solidFill>
                  <a:srgbClr val="0000FF"/>
                </a:solidFill>
              </a:rPr>
              <a:t>113 (</a:t>
            </a:r>
            <a:r>
              <a:rPr lang="en-US" sz="2000" b="0" dirty="0">
                <a:solidFill>
                  <a:srgbClr val="0000FF"/>
                </a:solidFill>
              </a:rPr>
              <a:t>2014</a:t>
            </a:r>
            <a:r>
              <a:rPr lang="en-US" sz="2000" b="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b="0" dirty="0" smtClean="0">
                <a:solidFill>
                  <a:srgbClr val="0000FF"/>
                </a:solidFill>
              </a:rPr>
              <a:t>using </a:t>
            </a:r>
            <a:r>
              <a:rPr lang="en-GB" sz="2000" b="0" dirty="0" smtClean="0">
                <a:solidFill>
                  <a:srgbClr val="0000FF"/>
                </a:solidFill>
                <a:latin typeface="Times" charset="0"/>
              </a:rPr>
              <a:t>AMPT (</a:t>
            </a:r>
            <a:r>
              <a:rPr lang="en-US" sz="2000" b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String Melting version)</a:t>
            </a:r>
            <a:r>
              <a:rPr lang="en-US" sz="2000" b="0" dirty="0" smtClean="0">
                <a:solidFill>
                  <a:srgbClr val="0000FF"/>
                </a:solidFill>
              </a:rPr>
              <a:t>.</a:t>
            </a:r>
            <a:endParaRPr lang="en-US" sz="2000" b="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0525" y="5534025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b="0" dirty="0">
              <a:solidFill>
                <a:srgbClr val="8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725" y="4749939"/>
            <a:ext cx="43308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0" dirty="0" err="1" smtClean="0">
                <a:solidFill>
                  <a:srgbClr val="FF0000"/>
                </a:solidFill>
              </a:rPr>
              <a:t>Bozek</a:t>
            </a:r>
            <a:r>
              <a:rPr lang="en-US" sz="2000" b="0" dirty="0" smtClean="0">
                <a:solidFill>
                  <a:srgbClr val="FF0000"/>
                </a:solidFill>
              </a:rPr>
              <a:t> and </a:t>
            </a:r>
            <a:r>
              <a:rPr lang="en-US" sz="2000" b="0" dirty="0" err="1" smtClean="0">
                <a:solidFill>
                  <a:srgbClr val="FF0000"/>
                </a:solidFill>
              </a:rPr>
              <a:t>Broniowski</a:t>
            </a:r>
            <a:r>
              <a:rPr lang="en-US" sz="2000" b="0" dirty="0" smtClean="0">
                <a:solidFill>
                  <a:srgbClr val="FF0000"/>
                </a:solidFill>
              </a:rPr>
              <a:t>, PLB 718 (2013)</a:t>
            </a:r>
          </a:p>
          <a:p>
            <a:r>
              <a:rPr lang="en-US" sz="2000" b="0" dirty="0" smtClean="0">
                <a:solidFill>
                  <a:srgbClr val="FF0000"/>
                </a:solidFill>
              </a:rPr>
              <a:t>using e-by-e viscous hydrodynamics. </a:t>
            </a:r>
            <a:endParaRPr lang="en-US" sz="2000" b="0" dirty="0">
              <a:solidFill>
                <a:srgbClr val="FF0000"/>
              </a:solidFill>
            </a:endParaRPr>
          </a:p>
        </p:txBody>
      </p:sp>
      <p:pic>
        <p:nvPicPr>
          <p:cNvPr id="5" name="Picture 4" descr="fig3-bozek-plb201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8" y="1343025"/>
            <a:ext cx="3742337" cy="3352800"/>
          </a:xfrm>
          <a:prstGeom prst="rect">
            <a:avLst/>
          </a:prstGeom>
        </p:spPr>
      </p:pic>
      <p:pic>
        <p:nvPicPr>
          <p:cNvPr id="6" name="Picture 5" descr="fig-ma-prl201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5" y="1571625"/>
            <a:ext cx="6019800" cy="27493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5325" y="733425"/>
            <a:ext cx="906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">
              <a:spcAft>
                <a:spcPts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Small systems</a:t>
            </a:r>
            <a:r>
              <a:rPr lang="en-US" b="0" dirty="0" smtClean="0">
                <a:solidFill>
                  <a:schemeClr val="tx1"/>
                </a:solidFill>
              </a:rPr>
              <a:t>: both </a:t>
            </a:r>
            <a:r>
              <a:rPr lang="en-US" b="0" dirty="0">
                <a:solidFill>
                  <a:srgbClr val="FF0000"/>
                </a:solidFill>
              </a:rPr>
              <a:t>hydrodynamics </a:t>
            </a:r>
            <a:r>
              <a:rPr lang="en-US" b="0" dirty="0">
                <a:solidFill>
                  <a:schemeClr val="tx1"/>
                </a:solidFill>
              </a:rPr>
              <a:t>and </a:t>
            </a:r>
            <a:r>
              <a:rPr lang="en-US" b="0" dirty="0">
                <a:solidFill>
                  <a:srgbClr val="0000FF"/>
                </a:solidFill>
              </a:rPr>
              <a:t>transport </a:t>
            </a:r>
            <a:r>
              <a:rPr lang="en-US" b="0" dirty="0" smtClean="0">
                <a:solidFill>
                  <a:schemeClr val="tx1"/>
                </a:solidFill>
              </a:rPr>
              <a:t>can </a:t>
            </a:r>
            <a:r>
              <a:rPr lang="en-US" b="0" dirty="0">
                <a:solidFill>
                  <a:schemeClr val="tx1"/>
                </a:solidFill>
              </a:rPr>
              <a:t>describe </a:t>
            </a:r>
            <a:r>
              <a:rPr lang="en-US" b="0" dirty="0" smtClean="0">
                <a:solidFill>
                  <a:schemeClr val="tx1"/>
                </a:solidFill>
              </a:rPr>
              <a:t>flow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1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scape-fig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894" y="1038225"/>
            <a:ext cx="6045831" cy="45063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925" y="581025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Ncoll</a:t>
            </a:r>
            <a:r>
              <a:rPr lang="en-US" b="0" dirty="0" smtClean="0">
                <a:solidFill>
                  <a:srgbClr val="FF0000"/>
                </a:solidFill>
              </a:rPr>
              <a:t>: </a:t>
            </a:r>
            <a:r>
              <a:rPr lang="en-US" b="0" i="1" dirty="0">
                <a:solidFill>
                  <a:srgbClr val="FF0000"/>
                </a:solidFill>
              </a:rPr>
              <a:t>number </a:t>
            </a:r>
            <a:r>
              <a:rPr lang="en-US" b="0" i="1" dirty="0" smtClean="0">
                <a:solidFill>
                  <a:srgbClr val="FF0000"/>
                </a:solidFill>
              </a:rPr>
              <a:t>of collisions suffered </a:t>
            </a:r>
            <a:r>
              <a:rPr lang="en-US" b="0" i="1" dirty="0">
                <a:solidFill>
                  <a:srgbClr val="FF0000"/>
                </a:solidFill>
              </a:rPr>
              <a:t>by </a:t>
            </a:r>
            <a:r>
              <a:rPr lang="en-US" b="0" i="1" dirty="0" smtClean="0">
                <a:solidFill>
                  <a:srgbClr val="FF0000"/>
                </a:solidFill>
              </a:rPr>
              <a:t>a parton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" y="5153025"/>
            <a:ext cx="96107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chemeClr val="tx1"/>
                </a:solidFill>
              </a:rPr>
              <a:t>3 parton </a:t>
            </a:r>
            <a:r>
              <a:rPr lang="en-US" b="0" dirty="0" smtClean="0">
                <a:solidFill>
                  <a:schemeClr val="tx1"/>
                </a:solidFill>
              </a:rPr>
              <a:t>populations at any given </a:t>
            </a:r>
            <a:r>
              <a:rPr lang="en-US" dirty="0" err="1" smtClean="0">
                <a:solidFill>
                  <a:srgbClr val="FF0000"/>
                </a:solidFill>
              </a:rPr>
              <a:t>Ncoll</a:t>
            </a:r>
            <a:r>
              <a:rPr lang="en-US" b="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i="1" dirty="0" err="1" smtClean="0">
                <a:solidFill>
                  <a:srgbClr val="FF0000"/>
                </a:solidFill>
              </a:rPr>
              <a:t>freezeout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partons</a:t>
            </a:r>
            <a:r>
              <a:rPr lang="en-US" i="1" dirty="0" smtClean="0">
                <a:solidFill>
                  <a:srgbClr val="FF0000"/>
                </a:solidFill>
              </a:rPr>
              <a:t>: </a:t>
            </a:r>
            <a:r>
              <a:rPr lang="en-US" b="0" i="1" dirty="0" smtClean="0">
                <a:solidFill>
                  <a:srgbClr val="FF0000"/>
                </a:solidFill>
              </a:rPr>
              <a:t>	freeze out after exactly </a:t>
            </a:r>
            <a:r>
              <a:rPr lang="en-US" i="1" dirty="0" err="1" smtClean="0">
                <a:solidFill>
                  <a:srgbClr val="FF0000"/>
                </a:solidFill>
              </a:rPr>
              <a:t>Ncoll</a:t>
            </a:r>
            <a:r>
              <a:rPr lang="en-US" b="0" i="1" dirty="0" smtClean="0">
                <a:solidFill>
                  <a:srgbClr val="FF0000"/>
                </a:solidFill>
              </a:rPr>
              <a:t> collisions;</a:t>
            </a:r>
          </a:p>
          <a:p>
            <a:r>
              <a:rPr lang="en-US" i="1" dirty="0" smtClean="0">
                <a:solidFill>
                  <a:srgbClr val="0000FF"/>
                </a:solidFill>
              </a:rPr>
              <a:t>active </a:t>
            </a:r>
            <a:r>
              <a:rPr lang="en-US" i="1" dirty="0" err="1" smtClean="0">
                <a:solidFill>
                  <a:srgbClr val="0000FF"/>
                </a:solidFill>
              </a:rPr>
              <a:t>partons</a:t>
            </a:r>
            <a:r>
              <a:rPr lang="en-US" i="1" dirty="0" smtClean="0">
                <a:solidFill>
                  <a:srgbClr val="0000FF"/>
                </a:solidFill>
              </a:rPr>
              <a:t>: </a:t>
            </a:r>
            <a:r>
              <a:rPr lang="en-US" b="0" i="1" dirty="0" smtClean="0">
                <a:solidFill>
                  <a:srgbClr val="0000FF"/>
                </a:solidFill>
              </a:rPr>
              <a:t>	will collide further, freeze out after </a:t>
            </a:r>
            <a:r>
              <a:rPr lang="en-US" i="1" dirty="0" smtClean="0">
                <a:solidFill>
                  <a:srgbClr val="0000FF"/>
                </a:solidFill>
              </a:rPr>
              <a:t>&gt;</a:t>
            </a:r>
            <a:r>
              <a:rPr lang="en-US" i="1" dirty="0" err="1" smtClean="0">
                <a:solidFill>
                  <a:srgbClr val="0000FF"/>
                </a:solidFill>
              </a:rPr>
              <a:t>Ncoll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b="0" i="1" dirty="0" smtClean="0">
                <a:solidFill>
                  <a:srgbClr val="0000FF"/>
                </a:solidFill>
              </a:rPr>
              <a:t>collisions;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all </a:t>
            </a:r>
            <a:r>
              <a:rPr lang="en-US" i="1" dirty="0" err="1" smtClean="0">
                <a:solidFill>
                  <a:schemeClr val="tx1"/>
                </a:solidFill>
              </a:rPr>
              <a:t>partons</a:t>
            </a:r>
            <a:r>
              <a:rPr lang="en-US" i="1" dirty="0" smtClean="0">
                <a:solidFill>
                  <a:schemeClr val="tx1"/>
                </a:solidFill>
              </a:rPr>
              <a:t>:</a:t>
            </a:r>
            <a:r>
              <a:rPr lang="en-US" b="0" i="1" dirty="0" smtClean="0">
                <a:solidFill>
                  <a:schemeClr val="tx1"/>
                </a:solidFill>
              </a:rPr>
              <a:t>		sum of the above two populations</a:t>
            </a:r>
          </a:p>
          <a:p>
            <a:r>
              <a:rPr lang="en-US" b="0" i="1" dirty="0">
                <a:solidFill>
                  <a:schemeClr val="tx1"/>
                </a:solidFill>
              </a:rPr>
              <a:t>	</a:t>
            </a:r>
            <a:r>
              <a:rPr lang="en-US" b="0" i="1" dirty="0" smtClean="0">
                <a:solidFill>
                  <a:schemeClr val="tx1"/>
                </a:solidFill>
              </a:rPr>
              <a:t>		(i.e. all </a:t>
            </a:r>
            <a:r>
              <a:rPr lang="en-US" b="0" i="1" dirty="0" err="1" smtClean="0">
                <a:solidFill>
                  <a:schemeClr val="tx1"/>
                </a:solidFill>
              </a:rPr>
              <a:t>partons</a:t>
            </a:r>
            <a:r>
              <a:rPr lang="en-US" b="0" i="1" dirty="0" smtClean="0">
                <a:solidFill>
                  <a:schemeClr val="tx1"/>
                </a:solidFill>
              </a:rPr>
              <a:t> that have survived </a:t>
            </a:r>
            <a:r>
              <a:rPr lang="en-US" i="1" dirty="0" err="1" smtClean="0">
                <a:solidFill>
                  <a:schemeClr val="tx1"/>
                </a:solidFill>
              </a:rPr>
              <a:t>Ncoll</a:t>
            </a:r>
            <a:r>
              <a:rPr lang="en-US" b="0" i="1" dirty="0">
                <a:solidFill>
                  <a:schemeClr val="tx1"/>
                </a:solidFill>
              </a:rPr>
              <a:t> </a:t>
            </a:r>
            <a:r>
              <a:rPr lang="en-US" b="0" i="1" dirty="0" smtClean="0">
                <a:solidFill>
                  <a:schemeClr val="tx1"/>
                </a:solidFill>
              </a:rPr>
              <a:t>collisions).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6525" y="1334095"/>
            <a:ext cx="2057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0" dirty="0" err="1" smtClean="0">
                <a:latin typeface="Arial"/>
                <a:cs typeface="Arial"/>
              </a:rPr>
              <a:t>freezeout</a:t>
            </a:r>
            <a:r>
              <a:rPr lang="en-US" sz="1800" b="0" dirty="0" smtClean="0">
                <a:latin typeface="Arial"/>
                <a:cs typeface="Arial"/>
              </a:rPr>
              <a:t> </a:t>
            </a:r>
            <a:r>
              <a:rPr lang="en-US" sz="1800" b="0" dirty="0" err="1" smtClean="0">
                <a:latin typeface="Arial"/>
                <a:cs typeface="Arial"/>
              </a:rPr>
              <a:t>partons</a:t>
            </a:r>
            <a:endParaRPr lang="en-US" sz="1800" b="0" dirty="0" smtClean="0">
              <a:latin typeface="Arial"/>
              <a:cs typeface="Arial"/>
            </a:endParaRPr>
          </a:p>
          <a:p>
            <a:r>
              <a:rPr lang="en-US" sz="1800" b="0" dirty="0" smtClean="0">
                <a:latin typeface="Arial"/>
                <a:cs typeface="Arial"/>
              </a:rPr>
              <a:t>all </a:t>
            </a:r>
            <a:r>
              <a:rPr lang="en-US" sz="1800" b="0" dirty="0" err="1" smtClean="0">
                <a:latin typeface="Arial"/>
                <a:cs typeface="Arial"/>
              </a:rPr>
              <a:t>partons</a:t>
            </a:r>
            <a:endParaRPr lang="en-US" sz="1800" b="0" dirty="0" smtClean="0">
              <a:latin typeface="Arial"/>
              <a:cs typeface="Arial"/>
            </a:endParaRPr>
          </a:p>
          <a:p>
            <a:r>
              <a:rPr lang="en-US" sz="1800" b="0" dirty="0" smtClean="0">
                <a:latin typeface="Arial"/>
                <a:cs typeface="Arial"/>
              </a:rPr>
              <a:t>active </a:t>
            </a:r>
            <a:r>
              <a:rPr lang="en-US" sz="1800" b="0" dirty="0" err="1" smtClean="0">
                <a:latin typeface="Arial"/>
                <a:cs typeface="Arial"/>
              </a:rPr>
              <a:t>partons</a:t>
            </a:r>
            <a:endParaRPr lang="en-US" sz="1800" b="0" dirty="0">
              <a:latin typeface="Arial"/>
              <a:cs typeface="Arial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4733925" y="5074921"/>
            <a:ext cx="278770" cy="154304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4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scape-fig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51" y="1876425"/>
            <a:ext cx="7053943" cy="5257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48525" y="2257425"/>
            <a:ext cx="2438400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900" b="0" dirty="0" err="1" smtClean="0">
                <a:latin typeface="Arial"/>
                <a:cs typeface="Arial"/>
              </a:rPr>
              <a:t>freezeout</a:t>
            </a:r>
            <a:r>
              <a:rPr lang="en-US" sz="1900" b="0" dirty="0" smtClean="0">
                <a:latin typeface="Arial"/>
                <a:cs typeface="Arial"/>
              </a:rPr>
              <a:t> </a:t>
            </a:r>
            <a:r>
              <a:rPr lang="en-US" sz="1900" b="0" dirty="0" err="1" smtClean="0">
                <a:latin typeface="Arial"/>
                <a:cs typeface="Arial"/>
              </a:rPr>
              <a:t>partons</a:t>
            </a:r>
            <a:endParaRPr lang="en-US" sz="1900" b="0" dirty="0" smtClean="0">
              <a:latin typeface="Arial"/>
              <a:cs typeface="Arial"/>
            </a:endParaRPr>
          </a:p>
          <a:p>
            <a:r>
              <a:rPr lang="en-US" sz="1900" b="0" dirty="0" smtClean="0">
                <a:latin typeface="Arial"/>
                <a:cs typeface="Arial"/>
              </a:rPr>
              <a:t>all </a:t>
            </a:r>
            <a:r>
              <a:rPr lang="en-US" sz="1900" b="0" dirty="0" err="1" smtClean="0">
                <a:latin typeface="Arial"/>
                <a:cs typeface="Arial"/>
              </a:rPr>
              <a:t>partons</a:t>
            </a:r>
            <a:endParaRPr lang="en-US" sz="1900" b="0" dirty="0" smtClean="0">
              <a:latin typeface="Arial"/>
              <a:cs typeface="Arial"/>
            </a:endParaRPr>
          </a:p>
          <a:p>
            <a:r>
              <a:rPr lang="en-US" sz="1900" b="0" dirty="0" smtClean="0">
                <a:latin typeface="Arial"/>
                <a:cs typeface="Arial"/>
              </a:rPr>
              <a:t>active </a:t>
            </a:r>
            <a:r>
              <a:rPr lang="en-US" sz="1900" b="0" dirty="0" err="1" smtClean="0">
                <a:latin typeface="Arial"/>
                <a:cs typeface="Arial"/>
              </a:rPr>
              <a:t>partons</a:t>
            </a:r>
            <a:endParaRPr lang="en-US" sz="1900" b="0" dirty="0">
              <a:latin typeface="Arial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" y="4162425"/>
            <a:ext cx="38957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At 	</a:t>
            </a:r>
            <a:r>
              <a:rPr lang="en-US" dirty="0" err="1">
                <a:solidFill>
                  <a:schemeClr val="tx1"/>
                </a:solidFill>
              </a:rPr>
              <a:t>Ncoll</a:t>
            </a:r>
            <a:r>
              <a:rPr lang="en-US" dirty="0">
                <a:solidFill>
                  <a:schemeClr val="tx1"/>
                </a:solidFill>
              </a:rPr>
              <a:t>=1:</a:t>
            </a:r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FF"/>
                </a:solidFill>
              </a:rPr>
              <a:t>ctive </a:t>
            </a:r>
            <a:r>
              <a:rPr lang="en-US" dirty="0" err="1">
                <a:solidFill>
                  <a:srgbClr val="0000FF"/>
                </a:solidFill>
              </a:rPr>
              <a:t>partons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0" dirty="0">
                <a:solidFill>
                  <a:srgbClr val="0000FF"/>
                </a:solidFill>
              </a:rPr>
              <a:t>at </a:t>
            </a:r>
            <a:r>
              <a:rPr lang="en-US" b="0" dirty="0" err="1">
                <a:solidFill>
                  <a:srgbClr val="0000FF"/>
                </a:solidFill>
              </a:rPr>
              <a:t>Ncoll</a:t>
            </a:r>
            <a:r>
              <a:rPr lang="en-US" b="0" dirty="0">
                <a:solidFill>
                  <a:srgbClr val="0000FF"/>
                </a:solidFill>
              </a:rPr>
              <a:t>=0</a:t>
            </a:r>
          </a:p>
          <a:p>
            <a:r>
              <a:rPr lang="en-US" b="0" dirty="0">
                <a:solidFill>
                  <a:srgbClr val="0000FF"/>
                </a:solidFill>
              </a:rPr>
              <a:t>collide </a:t>
            </a:r>
            <a:r>
              <a:rPr lang="en-US" b="0" dirty="0" smtClean="0">
                <a:solidFill>
                  <a:srgbClr val="0000FF"/>
                </a:solidFill>
              </a:rPr>
              <a:t>once each,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become</a:t>
            </a:r>
            <a:endParaRPr lang="en-US" b="0" dirty="0">
              <a:solidFill>
                <a:srgbClr val="0000FF"/>
              </a:solidFill>
            </a:endParaRPr>
          </a:p>
          <a:p>
            <a:r>
              <a:rPr lang="en-US" dirty="0" smtClean="0"/>
              <a:t>all </a:t>
            </a:r>
            <a:r>
              <a:rPr lang="en-US" dirty="0" err="1" smtClean="0"/>
              <a:t>partons</a:t>
            </a:r>
            <a:r>
              <a:rPr lang="en-US" dirty="0" smtClean="0"/>
              <a:t> </a:t>
            </a:r>
            <a:r>
              <a:rPr lang="en-US" b="0" dirty="0"/>
              <a:t>at </a:t>
            </a:r>
            <a:r>
              <a:rPr lang="en-US" b="0" dirty="0" err="1"/>
              <a:t>Ncoll</a:t>
            </a:r>
            <a:r>
              <a:rPr lang="en-US" b="0" dirty="0" smtClean="0"/>
              <a:t>=1: v</a:t>
            </a:r>
            <a:r>
              <a:rPr lang="en-US" b="0" baseline="-25000" dirty="0" smtClean="0"/>
              <a:t>2</a:t>
            </a:r>
            <a:r>
              <a:rPr lang="en-US" b="0" dirty="0" smtClean="0"/>
              <a:t> ≈ 0</a:t>
            </a:r>
            <a:endParaRPr lang="en-US" b="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4276725" y="2839034"/>
            <a:ext cx="0" cy="23622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4276725" y="5410129"/>
            <a:ext cx="0" cy="32004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0000FF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-31337" y="623233"/>
            <a:ext cx="407946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At 	</a:t>
            </a:r>
            <a:r>
              <a:rPr lang="en-US" dirty="0" err="1" smtClean="0">
                <a:solidFill>
                  <a:srgbClr val="006600"/>
                </a:solidFill>
              </a:rPr>
              <a:t>Ncoll</a:t>
            </a:r>
            <a:r>
              <a:rPr lang="en-US" dirty="0" smtClean="0">
                <a:solidFill>
                  <a:srgbClr val="006600"/>
                </a:solidFill>
              </a:rPr>
              <a:t>=0:</a:t>
            </a:r>
          </a:p>
          <a:p>
            <a:r>
              <a:rPr lang="en-US" b="0" dirty="0"/>
              <a:t>a</a:t>
            </a:r>
            <a:r>
              <a:rPr lang="en-US" b="0" dirty="0" smtClean="0"/>
              <a:t>ll </a:t>
            </a:r>
            <a:r>
              <a:rPr lang="en-US" b="0" dirty="0" err="1" smtClean="0"/>
              <a:t>partons</a:t>
            </a:r>
            <a:r>
              <a:rPr lang="en-US" b="0" dirty="0" smtClean="0"/>
              <a:t>: v</a:t>
            </a:r>
            <a:r>
              <a:rPr lang="en-US" b="0" baseline="-25000" dirty="0" smtClean="0"/>
              <a:t>2</a:t>
            </a:r>
            <a:r>
              <a:rPr lang="en-US" b="0" dirty="0" smtClean="0"/>
              <a:t>=0 by symmetry; </a:t>
            </a:r>
          </a:p>
          <a:p>
            <a:r>
              <a:rPr lang="en-US" b="0" dirty="0"/>
              <a:t>	</a:t>
            </a:r>
            <a:r>
              <a:rPr lang="en-US" b="0" dirty="0" smtClean="0"/>
              <a:t>they contain 2 parts:</a:t>
            </a:r>
            <a:endParaRPr lang="en-US" b="0" dirty="0"/>
          </a:p>
          <a:p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 smtClean="0">
                <a:solidFill>
                  <a:srgbClr val="FF0000"/>
                </a:solidFill>
              </a:rPr>
              <a:t>  escaped/</a:t>
            </a:r>
            <a:r>
              <a:rPr lang="en-US" b="0" dirty="0" err="1" smtClean="0">
                <a:solidFill>
                  <a:srgbClr val="FF0000"/>
                </a:solidFill>
              </a:rPr>
              <a:t>freezeout</a:t>
            </a:r>
            <a:r>
              <a:rPr lang="en-US" b="0" dirty="0" smtClean="0">
                <a:solidFill>
                  <a:srgbClr val="FF0000"/>
                </a:solidFill>
              </a:rPr>
              <a:t>: v</a:t>
            </a:r>
            <a:r>
              <a:rPr lang="en-US" b="0" baseline="-25000" dirty="0" smtClean="0">
                <a:solidFill>
                  <a:srgbClr val="FF0000"/>
                </a:solidFill>
              </a:rPr>
              <a:t>2</a:t>
            </a:r>
            <a:r>
              <a:rPr lang="en-US" b="0" dirty="0" smtClean="0">
                <a:solidFill>
                  <a:srgbClr val="FF0000"/>
                </a:solidFill>
              </a:rPr>
              <a:t> ≈ 4.5%,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   active: v</a:t>
            </a:r>
            <a:r>
              <a:rPr lang="en-US" b="0" baseline="-25000" dirty="0" smtClean="0">
                <a:solidFill>
                  <a:srgbClr val="0000FF"/>
                </a:solidFill>
              </a:rPr>
              <a:t>2</a:t>
            </a:r>
            <a:r>
              <a:rPr lang="en-US" b="0" dirty="0" smtClean="0">
                <a:solidFill>
                  <a:srgbClr val="0000FF"/>
                </a:solidFill>
              </a:rPr>
              <a:t> &lt; 0.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4276725" y="5353634"/>
            <a:ext cx="292608" cy="3048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544568" y="2867025"/>
            <a:ext cx="0" cy="23622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800000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544568" y="5405664"/>
            <a:ext cx="0" cy="32004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800000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" name="Rectangle 3"/>
          <p:cNvSpPr/>
          <p:nvPr/>
        </p:nvSpPr>
        <p:spPr>
          <a:xfrm>
            <a:off x="771525" y="6600825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800000"/>
                </a:solidFill>
              </a:rPr>
              <a:t>T</a:t>
            </a:r>
            <a:r>
              <a:rPr lang="en-US" b="0" dirty="0" smtClean="0">
                <a:solidFill>
                  <a:srgbClr val="800000"/>
                </a:solidFill>
              </a:rPr>
              <a:t>his process repeats </a:t>
            </a:r>
            <a:r>
              <a:rPr lang="en-US" b="0" dirty="0">
                <a:solidFill>
                  <a:srgbClr val="800000"/>
                </a:solidFill>
              </a:rPr>
              <a:t>itself </a:t>
            </a:r>
            <a:r>
              <a:rPr lang="en-US" b="0" dirty="0" smtClean="0">
                <a:solidFill>
                  <a:srgbClr val="800000"/>
                </a:solidFill>
              </a:rPr>
              <a:t>at </a:t>
            </a:r>
            <a:r>
              <a:rPr lang="en-US" b="0" dirty="0">
                <a:solidFill>
                  <a:srgbClr val="800000"/>
                </a:solidFill>
              </a:rPr>
              <a:t>higher </a:t>
            </a:r>
            <a:r>
              <a:rPr lang="en-US" b="0" dirty="0" err="1">
                <a:solidFill>
                  <a:srgbClr val="800000"/>
                </a:solidFill>
              </a:rPr>
              <a:t>Ncoll</a:t>
            </a:r>
            <a:r>
              <a:rPr lang="en-US" b="0" dirty="0">
                <a:solidFill>
                  <a:srgbClr val="800000"/>
                </a:solidFill>
              </a:rPr>
              <a:t>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48125" y="2562225"/>
            <a:ext cx="45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48125" y="5529560"/>
            <a:ext cx="45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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6395" y="5102352"/>
            <a:ext cx="45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</a:t>
            </a:r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25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lver2010-plo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662237"/>
            <a:ext cx="3313113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5343525" y="1824040"/>
            <a:ext cx="480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In simplified </a:t>
            </a:r>
            <a:r>
              <a:rPr lang="en-US" b="0" dirty="0">
                <a:solidFill>
                  <a:srgbClr val="008000"/>
                </a:solidFill>
              </a:rPr>
              <a:t>p</a:t>
            </a:r>
            <a:r>
              <a:rPr lang="en-US" b="0" dirty="0" smtClean="0">
                <a:solidFill>
                  <a:srgbClr val="008000"/>
                </a:solidFill>
              </a:rPr>
              <a:t>icture of elliptic flow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4331" y="1190625"/>
            <a:ext cx="4765848" cy="230832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At 	</a:t>
            </a:r>
            <a:r>
              <a:rPr lang="en-US" dirty="0" err="1" smtClean="0">
                <a:solidFill>
                  <a:srgbClr val="006600"/>
                </a:solidFill>
              </a:rPr>
              <a:t>Ncoll</a:t>
            </a:r>
            <a:r>
              <a:rPr lang="en-US" dirty="0" smtClean="0">
                <a:solidFill>
                  <a:srgbClr val="006600"/>
                </a:solidFill>
              </a:rPr>
              <a:t>=0:</a:t>
            </a:r>
          </a:p>
          <a:p>
            <a:r>
              <a:rPr lang="en-US" b="0" dirty="0" smtClean="0">
                <a:solidFill>
                  <a:srgbClr val="FF0000"/>
                </a:solidFill>
              </a:rPr>
              <a:t>escaped </a:t>
            </a:r>
            <a:r>
              <a:rPr lang="en-US" b="0" dirty="0" err="1" smtClean="0">
                <a:solidFill>
                  <a:srgbClr val="FF0000"/>
                </a:solidFill>
              </a:rPr>
              <a:t>partons</a:t>
            </a:r>
            <a:r>
              <a:rPr lang="en-US" b="0" dirty="0" smtClean="0">
                <a:solidFill>
                  <a:srgbClr val="FF0000"/>
                </a:solidFill>
              </a:rPr>
              <a:t>: v</a:t>
            </a:r>
            <a:r>
              <a:rPr lang="en-US" b="0" baseline="-25000" dirty="0" smtClean="0">
                <a:solidFill>
                  <a:srgbClr val="FF0000"/>
                </a:solidFill>
              </a:rPr>
              <a:t>2</a:t>
            </a:r>
            <a:r>
              <a:rPr lang="en-US" b="0" dirty="0" smtClean="0">
                <a:solidFill>
                  <a:srgbClr val="FF0000"/>
                </a:solidFill>
              </a:rPr>
              <a:t> ≈ 4.5%,</a:t>
            </a:r>
          </a:p>
          <a:p>
            <a:r>
              <a:rPr lang="en-US" b="0" dirty="0" smtClean="0">
                <a:solidFill>
                  <a:srgbClr val="800000"/>
                </a:solidFill>
              </a:rPr>
              <a:t>	</a:t>
            </a:r>
            <a:r>
              <a:rPr lang="en-US" dirty="0" smtClean="0">
                <a:solidFill>
                  <a:srgbClr val="800000"/>
                </a:solidFill>
              </a:rPr>
              <a:t>purely</a:t>
            </a:r>
            <a:r>
              <a:rPr lang="en-US" b="0" dirty="0" smtClean="0">
                <a:solidFill>
                  <a:srgbClr val="800000"/>
                </a:solidFill>
              </a:rPr>
              <a:t> due </a:t>
            </a:r>
            <a:r>
              <a:rPr lang="en-US" b="0" dirty="0">
                <a:solidFill>
                  <a:srgbClr val="800000"/>
                </a:solidFill>
              </a:rPr>
              <a:t>to</a:t>
            </a:r>
          </a:p>
          <a:p>
            <a:r>
              <a:rPr lang="en-US" dirty="0">
                <a:solidFill>
                  <a:srgbClr val="800000"/>
                </a:solidFill>
              </a:rPr>
              <a:t>anisotropic escape </a:t>
            </a:r>
            <a:r>
              <a:rPr lang="en-US" dirty="0" smtClean="0">
                <a:solidFill>
                  <a:srgbClr val="800000"/>
                </a:solidFill>
              </a:rPr>
              <a:t>probability</a:t>
            </a:r>
          </a:p>
          <a:p>
            <a:r>
              <a:rPr lang="en-US" b="0" dirty="0" smtClean="0">
                <a:solidFill>
                  <a:srgbClr val="800000"/>
                </a:solidFill>
              </a:rPr>
              <a:t>(response to geometrical shape only, </a:t>
            </a:r>
          </a:p>
          <a:p>
            <a:r>
              <a:rPr lang="en-US" b="0" dirty="0" smtClean="0">
                <a:solidFill>
                  <a:srgbClr val="800000"/>
                </a:solidFill>
              </a:rPr>
              <a:t>no contribution from collective flow)</a:t>
            </a:r>
            <a:endParaRPr lang="en-US" b="0" dirty="0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4543425"/>
            <a:ext cx="42767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At 	</a:t>
            </a:r>
            <a:r>
              <a:rPr lang="en-US" dirty="0" err="1" smtClean="0">
                <a:solidFill>
                  <a:srgbClr val="0000FF"/>
                </a:solidFill>
              </a:rPr>
              <a:t>Ncoll</a:t>
            </a:r>
            <a:r>
              <a:rPr lang="en-US" dirty="0" smtClean="0">
                <a:solidFill>
                  <a:srgbClr val="0000FF"/>
                </a:solidFill>
              </a:rPr>
              <a:t>&gt;=1:</a:t>
            </a:r>
          </a:p>
          <a:p>
            <a:r>
              <a:rPr lang="en-US" b="0" dirty="0" smtClean="0">
                <a:solidFill>
                  <a:srgbClr val="FF0000"/>
                </a:solidFill>
              </a:rPr>
              <a:t>escaped </a:t>
            </a:r>
            <a:r>
              <a:rPr lang="en-US" b="0" dirty="0" err="1" smtClean="0">
                <a:solidFill>
                  <a:srgbClr val="FF0000"/>
                </a:solidFill>
              </a:rPr>
              <a:t>partons</a:t>
            </a:r>
            <a:r>
              <a:rPr lang="en-US" b="0" dirty="0" smtClean="0">
                <a:solidFill>
                  <a:srgbClr val="FF0000"/>
                </a:solidFill>
              </a:rPr>
              <a:t>: v</a:t>
            </a:r>
            <a:r>
              <a:rPr lang="en-US" b="0" baseline="-25000" dirty="0" smtClean="0">
                <a:solidFill>
                  <a:srgbClr val="FF0000"/>
                </a:solidFill>
              </a:rPr>
              <a:t>2 </a:t>
            </a:r>
            <a:r>
              <a:rPr lang="en-US" b="0" dirty="0" smtClean="0">
                <a:solidFill>
                  <a:srgbClr val="FF0000"/>
                </a:solidFill>
              </a:rPr>
              <a:t>&gt; 0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	due to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anisotropic escape probability</a:t>
            </a:r>
            <a:endParaRPr lang="en-US" b="0" dirty="0" smtClean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&amp; </a:t>
            </a:r>
            <a:r>
              <a:rPr lang="en-US" b="0" dirty="0" smtClean="0">
                <a:solidFill>
                  <a:srgbClr val="0000FF"/>
                </a:solidFill>
              </a:rPr>
              <a:t>(anisotropic) </a:t>
            </a:r>
            <a:r>
              <a:rPr lang="en-US" dirty="0" smtClean="0">
                <a:solidFill>
                  <a:srgbClr val="0000FF"/>
                </a:solidFill>
              </a:rPr>
              <a:t>collective flow</a:t>
            </a:r>
            <a:r>
              <a:rPr lang="en-US" b="0" dirty="0" smtClean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7520" y="5762625"/>
            <a:ext cx="535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How to separate the two </a:t>
            </a:r>
            <a:r>
              <a:rPr lang="en-US" dirty="0" smtClean="0">
                <a:solidFill>
                  <a:srgbClr val="FF00FF"/>
                </a:solidFill>
              </a:rPr>
              <a:t>contributions?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989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Oval 108"/>
          <p:cNvSpPr/>
          <p:nvPr/>
        </p:nvSpPr>
        <p:spPr>
          <a:xfrm>
            <a:off x="7019925" y="809625"/>
            <a:ext cx="839788" cy="121845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4325" y="828497"/>
            <a:ext cx="6248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Final v</a:t>
            </a:r>
            <a:r>
              <a:rPr lang="en-US" b="0" baseline="-25000" dirty="0" smtClean="0"/>
              <a:t>2</a:t>
            </a:r>
            <a:r>
              <a:rPr lang="en-US" b="0" dirty="0" smtClean="0"/>
              <a:t> is generated by </a:t>
            </a:r>
          </a:p>
          <a:p>
            <a:r>
              <a:rPr lang="en-US" b="0" dirty="0"/>
              <a:t>i</a:t>
            </a:r>
            <a:r>
              <a:rPr lang="en-US" b="0" dirty="0" smtClean="0"/>
              <a:t>nteractions in presence of spatial anisotropy,</a:t>
            </a:r>
            <a:r>
              <a:rPr lang="en-US" b="0" dirty="0"/>
              <a:t> </a:t>
            </a:r>
            <a:r>
              <a:rPr lang="en-US" b="0" dirty="0" smtClean="0"/>
              <a:t>which also generate (anisotropic) </a:t>
            </a:r>
            <a:r>
              <a:rPr lang="en-US" b="0" dirty="0" smtClean="0">
                <a:solidFill>
                  <a:srgbClr val="0000FF"/>
                </a:solidFill>
              </a:rPr>
              <a:t>collective flow</a:t>
            </a:r>
            <a:r>
              <a:rPr lang="en-US" b="0" dirty="0" smtClean="0">
                <a:solidFill>
                  <a:srgbClr val="000090"/>
                </a:solidFill>
              </a:rPr>
              <a:t>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715124" y="4526280"/>
            <a:ext cx="1676401" cy="1381920"/>
            <a:chOff x="2085633" y="4945900"/>
            <a:chExt cx="1521121" cy="1253127"/>
          </a:xfrm>
        </p:grpSpPr>
        <p:sp>
          <p:nvSpPr>
            <p:cNvPr id="10" name="Oval 9"/>
            <p:cNvSpPr/>
            <p:nvPr/>
          </p:nvSpPr>
          <p:spPr>
            <a:xfrm>
              <a:off x="2514600" y="5222297"/>
              <a:ext cx="815587" cy="76008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3048000" y="5429588"/>
              <a:ext cx="489611" cy="1139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3086100" y="5715000"/>
              <a:ext cx="520654" cy="1291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2514600" y="5257800"/>
              <a:ext cx="228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2741763" y="5084100"/>
              <a:ext cx="104431" cy="2855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2210427" y="5576557"/>
              <a:ext cx="475625" cy="431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3113579" y="5705980"/>
              <a:ext cx="28575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2967208" y="5015002"/>
              <a:ext cx="155553" cy="2070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2840918" y="4945900"/>
              <a:ext cx="74417" cy="34549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2362200" y="5829895"/>
              <a:ext cx="323850" cy="756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2686050" y="5905500"/>
              <a:ext cx="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2828925" y="5913277"/>
              <a:ext cx="76200" cy="285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2085633" y="5705980"/>
              <a:ext cx="543267" cy="4712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053619" y="5961939"/>
              <a:ext cx="84904" cy="15863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2828925" y="5081588"/>
              <a:ext cx="466725" cy="2524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2943226" y="5867697"/>
              <a:ext cx="47624" cy="3045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053619" y="5636881"/>
              <a:ext cx="553135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048000" y="5257800"/>
              <a:ext cx="381000" cy="673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2362200" y="5376863"/>
              <a:ext cx="323850" cy="333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867525" y="2773680"/>
            <a:ext cx="1072995" cy="1286734"/>
            <a:chOff x="2362200" y="5005387"/>
            <a:chExt cx="973606" cy="1166813"/>
          </a:xfrm>
        </p:grpSpPr>
        <p:sp>
          <p:nvSpPr>
            <p:cNvPr id="31" name="Oval 30"/>
            <p:cNvSpPr/>
            <p:nvPr/>
          </p:nvSpPr>
          <p:spPr>
            <a:xfrm>
              <a:off x="2514600" y="5067300"/>
              <a:ext cx="762000" cy="11049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V="1">
              <a:off x="3122761" y="5360495"/>
              <a:ext cx="213045" cy="1830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3086100" y="5567789"/>
              <a:ext cx="244085" cy="1472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2514600" y="5257800"/>
              <a:ext cx="228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 flipV="1">
              <a:off x="2628900" y="5005387"/>
              <a:ext cx="114300" cy="433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777051" y="5429587"/>
              <a:ext cx="323850" cy="1321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 flipV="1">
              <a:off x="2984476" y="5644672"/>
              <a:ext cx="75516" cy="40680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2828925" y="5067300"/>
              <a:ext cx="304800" cy="1547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2771777" y="5153196"/>
              <a:ext cx="212699" cy="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2569625" y="5360495"/>
              <a:ext cx="138284" cy="3312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2569626" y="5775084"/>
              <a:ext cx="185566" cy="3280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V="1">
              <a:off x="2794317" y="5844183"/>
              <a:ext cx="121017" cy="2796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 flipV="1">
              <a:off x="2362200" y="5715000"/>
              <a:ext cx="266700" cy="381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109912" y="5867697"/>
              <a:ext cx="185738" cy="473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2707909" y="5315372"/>
              <a:ext cx="466725" cy="2524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943226" y="5360489"/>
              <a:ext cx="47624" cy="3045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758257" y="5429587"/>
              <a:ext cx="226219" cy="815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2915335" y="5257800"/>
              <a:ext cx="381000" cy="673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2638767" y="5429587"/>
              <a:ext cx="69142" cy="2072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/>
          <p:cNvCxnSpPr/>
          <p:nvPr/>
        </p:nvCxnSpPr>
        <p:spPr>
          <a:xfrm>
            <a:off x="7096125" y="3470086"/>
            <a:ext cx="304800" cy="2385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7669927" y="3089086"/>
            <a:ext cx="111998" cy="390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324725" y="3546286"/>
            <a:ext cx="209571" cy="4536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7477125" y="3470086"/>
            <a:ext cx="228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7400925" y="3470086"/>
            <a:ext cx="304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248525" y="3002939"/>
            <a:ext cx="304800" cy="2385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7553325" y="3383946"/>
            <a:ext cx="188198" cy="2385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6562725" y="733425"/>
            <a:ext cx="1676401" cy="1381920"/>
            <a:chOff x="2085633" y="4945900"/>
            <a:chExt cx="1521121" cy="1253127"/>
          </a:xfrm>
        </p:grpSpPr>
        <p:cxnSp>
          <p:nvCxnSpPr>
            <p:cNvPr id="91" name="Straight Arrow Connector 90"/>
            <p:cNvCxnSpPr/>
            <p:nvPr/>
          </p:nvCxnSpPr>
          <p:spPr>
            <a:xfrm flipV="1">
              <a:off x="3048000" y="5429588"/>
              <a:ext cx="489611" cy="1139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086100" y="5715000"/>
              <a:ext cx="520654" cy="1291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>
              <a:off x="2514600" y="5257800"/>
              <a:ext cx="228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 flipV="1">
              <a:off x="2741763" y="5084100"/>
              <a:ext cx="104431" cy="2855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 flipV="1">
              <a:off x="2210427" y="5576557"/>
              <a:ext cx="475625" cy="431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113579" y="5705980"/>
              <a:ext cx="28575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flipV="1">
              <a:off x="2967208" y="5015002"/>
              <a:ext cx="155553" cy="2070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flipH="1" flipV="1">
              <a:off x="2840918" y="4945900"/>
              <a:ext cx="74417" cy="34549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flipH="1">
              <a:off x="2362200" y="5829895"/>
              <a:ext cx="323850" cy="756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686050" y="5905500"/>
              <a:ext cx="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2828925" y="5913277"/>
              <a:ext cx="76200" cy="285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H="1" flipV="1">
              <a:off x="2085633" y="5705980"/>
              <a:ext cx="543267" cy="4712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3053619" y="5961939"/>
              <a:ext cx="84904" cy="15863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V="1">
              <a:off x="2828925" y="5081588"/>
              <a:ext cx="466725" cy="2524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>
              <a:off x="2943226" y="5867697"/>
              <a:ext cx="47624" cy="3045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>
              <a:off x="3053619" y="5636881"/>
              <a:ext cx="553135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3048000" y="5257800"/>
              <a:ext cx="381000" cy="673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flipH="1">
              <a:off x="2362200" y="5376863"/>
              <a:ext cx="323850" cy="333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Rectangle 109"/>
          <p:cNvSpPr/>
          <p:nvPr/>
        </p:nvSpPr>
        <p:spPr>
          <a:xfrm>
            <a:off x="390525" y="5915025"/>
            <a:ext cx="9448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</a:rPr>
              <a:t>The two are coupled in </a:t>
            </a:r>
            <a:r>
              <a:rPr lang="en-US" b="0" dirty="0">
                <a:solidFill>
                  <a:srgbClr val="FF0000"/>
                </a:solidFill>
              </a:rPr>
              <a:t>the actual </a:t>
            </a:r>
            <a:r>
              <a:rPr lang="en-US" b="0" dirty="0" smtClean="0">
                <a:solidFill>
                  <a:srgbClr val="FF0000"/>
                </a:solidFill>
              </a:rPr>
              <a:t>evolution,</a:t>
            </a:r>
          </a:p>
          <a:p>
            <a:r>
              <a:rPr lang="en-US" b="0" dirty="0">
                <a:solidFill>
                  <a:srgbClr val="FF0000"/>
                </a:solidFill>
              </a:rPr>
              <a:t>s</a:t>
            </a:r>
            <a:r>
              <a:rPr lang="en-US" b="0" dirty="0" smtClean="0">
                <a:solidFill>
                  <a:srgbClr val="FF0000"/>
                </a:solidFill>
              </a:rPr>
              <a:t>o we design a </a:t>
            </a:r>
            <a:r>
              <a:rPr lang="en-US" b="0" dirty="0" err="1">
                <a:solidFill>
                  <a:srgbClr val="FF0000"/>
                </a:solidFill>
              </a:rPr>
              <a:t>G</a:t>
            </a:r>
            <a:r>
              <a:rPr lang="en-US" b="0" dirty="0" err="1" smtClean="0">
                <a:solidFill>
                  <a:srgbClr val="FF0000"/>
                </a:solidFill>
              </a:rPr>
              <a:t>edanken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random-</a:t>
            </a:r>
            <a:r>
              <a:rPr lang="en-US" dirty="0" err="1" smtClean="0">
                <a:solidFill>
                  <a:srgbClr val="008000"/>
                </a:solidFill>
              </a:rPr>
              <a:t>ϕ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est </a:t>
            </a:r>
            <a:r>
              <a:rPr lang="en-US" b="0" dirty="0" smtClean="0">
                <a:solidFill>
                  <a:srgbClr val="FF0000"/>
                </a:solidFill>
              </a:rPr>
              <a:t>to estimate contribution from </a:t>
            </a:r>
            <a:r>
              <a:rPr lang="en-US" dirty="0" smtClean="0">
                <a:solidFill>
                  <a:srgbClr val="800000"/>
                </a:solidFill>
              </a:rPr>
              <a:t>1): </a:t>
            </a:r>
          </a:p>
          <a:p>
            <a:r>
              <a:rPr lang="en-US" b="0" dirty="0">
                <a:solidFill>
                  <a:srgbClr val="800000"/>
                </a:solidFill>
              </a:rPr>
              <a:t> </a:t>
            </a:r>
            <a:r>
              <a:rPr lang="en-US" b="0" dirty="0" smtClean="0">
                <a:solidFill>
                  <a:srgbClr val="800000"/>
                </a:solidFill>
              </a:rPr>
              <a:t>     </a:t>
            </a:r>
            <a:r>
              <a:rPr lang="en-US" b="0" dirty="0">
                <a:solidFill>
                  <a:srgbClr val="008000"/>
                </a:solidFill>
              </a:rPr>
              <a:t>we </a:t>
            </a:r>
            <a:r>
              <a:rPr lang="en-US" b="0" dirty="0" smtClean="0">
                <a:solidFill>
                  <a:srgbClr val="008000"/>
                </a:solidFill>
              </a:rPr>
              <a:t>randomize </a:t>
            </a:r>
            <a:r>
              <a:rPr lang="en-US" b="0" dirty="0" err="1" smtClean="0">
                <a:solidFill>
                  <a:srgbClr val="008000"/>
                </a:solidFill>
              </a:rPr>
              <a:t>ϕ</a:t>
            </a:r>
            <a:r>
              <a:rPr lang="en-US" b="0" dirty="0" smtClean="0">
                <a:solidFill>
                  <a:srgbClr val="008000"/>
                </a:solidFill>
              </a:rPr>
              <a:t> after </a:t>
            </a:r>
            <a:r>
              <a:rPr lang="en-US" b="0" dirty="0">
                <a:solidFill>
                  <a:srgbClr val="008000"/>
                </a:solidFill>
              </a:rPr>
              <a:t>each </a:t>
            </a:r>
            <a:r>
              <a:rPr lang="en-US" b="0" dirty="0" smtClean="0">
                <a:solidFill>
                  <a:srgbClr val="008000"/>
                </a:solidFill>
              </a:rPr>
              <a:t>parton scattering to destroy </a:t>
            </a:r>
            <a:r>
              <a:rPr lang="en-US" b="0" dirty="0" smtClean="0">
                <a:solidFill>
                  <a:srgbClr val="0000FF"/>
                </a:solidFill>
              </a:rPr>
              <a:t>collective flow.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-31402" y="2193905"/>
            <a:ext cx="914264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Let’s </a:t>
            </a:r>
            <a:r>
              <a:rPr lang="en-US" dirty="0">
                <a:solidFill>
                  <a:schemeClr val="tx1"/>
                </a:solidFill>
              </a:rPr>
              <a:t>view </a:t>
            </a:r>
            <a:r>
              <a:rPr lang="en-US" dirty="0" smtClean="0">
                <a:solidFill>
                  <a:schemeClr val="tx1"/>
                </a:solidFill>
              </a:rPr>
              <a:t>v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as coming from 2 separate </a:t>
            </a:r>
            <a:r>
              <a:rPr lang="en-US" dirty="0" smtClean="0">
                <a:solidFill>
                  <a:schemeClr val="tx1"/>
                </a:solidFill>
              </a:rPr>
              <a:t>but complimentary sources: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endParaRPr lang="en-US" b="0" dirty="0" smtClean="0">
              <a:solidFill>
                <a:srgbClr val="0000FF"/>
              </a:solidFill>
            </a:endParaRPr>
          </a:p>
          <a:p>
            <a:pPr marL="457200" indent="-457200">
              <a:buAutoNum type="arabicParenR"/>
            </a:pPr>
            <a:r>
              <a:rPr lang="en-US" dirty="0" smtClean="0">
                <a:solidFill>
                  <a:srgbClr val="800000"/>
                </a:solidFill>
              </a:rPr>
              <a:t>Pure escape </a:t>
            </a:r>
            <a:r>
              <a:rPr lang="en-US" b="0" dirty="0" smtClean="0">
                <a:solidFill>
                  <a:srgbClr val="800000"/>
                </a:solidFill>
              </a:rPr>
              <a:t>(“the escape mechanism”):</a:t>
            </a:r>
          </a:p>
          <a:p>
            <a:r>
              <a:rPr lang="en-US" b="0" dirty="0">
                <a:solidFill>
                  <a:srgbClr val="800000"/>
                </a:solidFill>
              </a:rPr>
              <a:t>	</a:t>
            </a:r>
            <a:r>
              <a:rPr lang="en-US" b="0" dirty="0" smtClean="0">
                <a:solidFill>
                  <a:srgbClr val="800000"/>
                </a:solidFill>
              </a:rPr>
              <a:t>v</a:t>
            </a:r>
            <a:r>
              <a:rPr lang="en-US" b="0" baseline="-25000" dirty="0" smtClean="0">
                <a:solidFill>
                  <a:srgbClr val="800000"/>
                </a:solidFill>
              </a:rPr>
              <a:t>2 </a:t>
            </a:r>
            <a:r>
              <a:rPr lang="en-US" b="0" dirty="0" smtClean="0">
                <a:solidFill>
                  <a:srgbClr val="800000"/>
                </a:solidFill>
              </a:rPr>
              <a:t>from spatial </a:t>
            </a:r>
            <a:r>
              <a:rPr lang="en-US" b="0" dirty="0">
                <a:solidFill>
                  <a:srgbClr val="800000"/>
                </a:solidFill>
              </a:rPr>
              <a:t>anisotropy </a:t>
            </a:r>
            <a:r>
              <a:rPr lang="en-US" b="0" dirty="0" smtClean="0">
                <a:solidFill>
                  <a:srgbClr val="800000"/>
                </a:solidFill>
              </a:rPr>
              <a:t>only</a:t>
            </a:r>
          </a:p>
          <a:p>
            <a:r>
              <a:rPr lang="en-US" b="0" i="1" dirty="0" smtClean="0">
                <a:solidFill>
                  <a:srgbClr val="800000"/>
                </a:solidFill>
              </a:rPr>
              <a:t>		if </a:t>
            </a:r>
            <a:r>
              <a:rPr lang="en-US" b="0" i="1" dirty="0">
                <a:solidFill>
                  <a:srgbClr val="800000"/>
                </a:solidFill>
              </a:rPr>
              <a:t>there were 0 collective </a:t>
            </a:r>
            <a:r>
              <a:rPr lang="en-US" b="0" i="1" dirty="0" smtClean="0">
                <a:solidFill>
                  <a:srgbClr val="800000"/>
                </a:solidFill>
              </a:rPr>
              <a:t>flow,</a:t>
            </a:r>
            <a:endParaRPr lang="en-US" i="1" dirty="0">
              <a:solidFill>
                <a:srgbClr val="800000"/>
              </a:solidFill>
            </a:endParaRPr>
          </a:p>
          <a:p>
            <a:r>
              <a:rPr lang="en-US" b="0" dirty="0" smtClean="0">
                <a:solidFill>
                  <a:schemeClr val="tx1"/>
                </a:solidFill>
              </a:rPr>
              <a:t>	this is due to anisotropic </a:t>
            </a:r>
            <a:r>
              <a:rPr lang="en-US" b="0" dirty="0">
                <a:solidFill>
                  <a:schemeClr val="tx1"/>
                </a:solidFill>
              </a:rPr>
              <a:t>escape </a:t>
            </a:r>
            <a:r>
              <a:rPr lang="en-US" b="0" dirty="0" smtClean="0">
                <a:solidFill>
                  <a:schemeClr val="tx1"/>
                </a:solidFill>
              </a:rPr>
              <a:t>probability.</a:t>
            </a:r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rgbClr val="0000FF"/>
                </a:solidFill>
              </a:rPr>
              <a:t>	</a:t>
            </a:r>
          </a:p>
          <a:p>
            <a:r>
              <a:rPr lang="en-US" dirty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Pure flow:</a:t>
            </a:r>
            <a:r>
              <a:rPr lang="en-US" b="0" dirty="0" smtClean="0">
                <a:solidFill>
                  <a:srgbClr val="0000FF"/>
                </a:solidFill>
              </a:rPr>
              <a:t> v</a:t>
            </a:r>
            <a:r>
              <a:rPr lang="en-US" b="0" baseline="-25000" dirty="0" smtClean="0">
                <a:solidFill>
                  <a:srgbClr val="0000FF"/>
                </a:solidFill>
              </a:rPr>
              <a:t>2 </a:t>
            </a:r>
            <a:r>
              <a:rPr lang="en-US" b="0" dirty="0">
                <a:solidFill>
                  <a:srgbClr val="0000FF"/>
                </a:solidFill>
              </a:rPr>
              <a:t>from </a:t>
            </a:r>
            <a:r>
              <a:rPr lang="en-US" b="0" dirty="0" smtClean="0">
                <a:solidFill>
                  <a:srgbClr val="0000FF"/>
                </a:solidFill>
              </a:rPr>
              <a:t>anisotropic collective flow only</a:t>
            </a:r>
            <a:endParaRPr lang="en-US" b="0" dirty="0">
              <a:solidFill>
                <a:srgbClr val="0000FF"/>
              </a:solidFill>
            </a:endParaRPr>
          </a:p>
          <a:p>
            <a:pPr lvl="2"/>
            <a:r>
              <a:rPr lang="en-US" b="0" i="1" dirty="0" smtClean="0">
                <a:solidFill>
                  <a:srgbClr val="0000FF"/>
                </a:solidFill>
              </a:rPr>
              <a:t>	if </a:t>
            </a:r>
            <a:r>
              <a:rPr lang="en-US" b="0" i="1" dirty="0">
                <a:solidFill>
                  <a:srgbClr val="0000FF"/>
                </a:solidFill>
              </a:rPr>
              <a:t>there were no spatial </a:t>
            </a:r>
            <a:r>
              <a:rPr lang="en-US" b="0" i="1" dirty="0" smtClean="0">
                <a:solidFill>
                  <a:srgbClr val="0000FF"/>
                </a:solidFill>
              </a:rPr>
              <a:t>anisotropy.</a:t>
            </a:r>
            <a:endParaRPr lang="en-US" b="0" i="1" dirty="0">
              <a:solidFill>
                <a:srgbClr val="0000FF"/>
              </a:solidFill>
            </a:endParaRPr>
          </a:p>
        </p:txBody>
      </p:sp>
      <p:cxnSp>
        <p:nvCxnSpPr>
          <p:cNvPr id="113" name="Straight Arrow Connector 112"/>
          <p:cNvCxnSpPr/>
          <p:nvPr/>
        </p:nvCxnSpPr>
        <p:spPr bwMode="auto">
          <a:xfrm flipH="1" flipV="1">
            <a:off x="7858125" y="4010025"/>
            <a:ext cx="1295400" cy="23622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8" name="TextBox 117"/>
          <p:cNvSpPr txBox="1"/>
          <p:nvPr/>
        </p:nvSpPr>
        <p:spPr>
          <a:xfrm>
            <a:off x="8766562" y="1237018"/>
            <a:ext cx="1073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f(</a:t>
            </a:r>
            <a:r>
              <a:rPr lang="en-US" dirty="0" err="1" smtClean="0"/>
              <a:t>x</a:t>
            </a:r>
            <a:r>
              <a:rPr lang="en-US" b="0" dirty="0" err="1" smtClean="0"/>
              <a:t>,</a:t>
            </a:r>
            <a:r>
              <a:rPr lang="en-US" dirty="0" err="1" smtClean="0"/>
              <a:t>p</a:t>
            </a:r>
            <a:r>
              <a:rPr lang="en-US" b="0" dirty="0" err="1" smtClean="0"/>
              <a:t>,t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119" name="TextBox 118"/>
          <p:cNvSpPr txBox="1"/>
          <p:nvPr/>
        </p:nvSpPr>
        <p:spPr>
          <a:xfrm>
            <a:off x="8651409" y="3154680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f(</a:t>
            </a:r>
            <a:r>
              <a:rPr lang="en-US" dirty="0" err="1" smtClean="0"/>
              <a:t>x</a:t>
            </a:r>
            <a:r>
              <a:rPr lang="en-US" b="0" dirty="0" err="1" smtClean="0"/>
              <a:t>,iso</a:t>
            </a:r>
            <a:r>
              <a:rPr lang="en-US" b="0" dirty="0" smtClean="0"/>
              <a:t> </a:t>
            </a:r>
            <a:r>
              <a:rPr lang="en-US" dirty="0" err="1" smtClean="0"/>
              <a:t>p</a:t>
            </a:r>
            <a:r>
              <a:rPr lang="en-US" b="0" dirty="0" err="1" smtClean="0"/>
              <a:t>,t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120" name="TextBox 119"/>
          <p:cNvSpPr txBox="1"/>
          <p:nvPr/>
        </p:nvSpPr>
        <p:spPr>
          <a:xfrm>
            <a:off x="8651409" y="5135880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f(</a:t>
            </a:r>
            <a:r>
              <a:rPr lang="en-US" b="0" dirty="0" err="1" smtClean="0"/>
              <a:t>iso</a:t>
            </a:r>
            <a:r>
              <a:rPr lang="en-US" b="0" dirty="0" smtClean="0"/>
              <a:t> </a:t>
            </a:r>
            <a:r>
              <a:rPr lang="en-US" dirty="0" err="1" smtClean="0"/>
              <a:t>x</a:t>
            </a:r>
            <a:r>
              <a:rPr lang="en-US" b="0" dirty="0" err="1" smtClean="0"/>
              <a:t>,</a:t>
            </a:r>
            <a:r>
              <a:rPr lang="en-US" dirty="0" err="1" smtClean="0"/>
              <a:t>p</a:t>
            </a:r>
            <a:r>
              <a:rPr lang="en-US" b="0" dirty="0" err="1" smtClean="0"/>
              <a:t>,t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717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642353"/>
            <a:ext cx="6535325" cy="4882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2325" y="2159632"/>
            <a:ext cx="2863990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</a:rPr>
              <a:t>Strong r-p correlation</a:t>
            </a:r>
            <a:endParaRPr lang="en-US" b="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669864"/>
              </p:ext>
            </p:extLst>
          </p:nvPr>
        </p:nvGraphicFramePr>
        <p:xfrm>
          <a:off x="314325" y="715963"/>
          <a:ext cx="16764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52" name="Equation" r:id="rId5" imgW="1181100" imgH="685800" progId="Equation.3">
                  <p:embed/>
                </p:oleObj>
              </mc:Choice>
              <mc:Fallback>
                <p:oleObj name="Equation" r:id="rId5" imgW="11811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4325" y="715963"/>
                        <a:ext cx="167640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47925" y="816828"/>
            <a:ext cx="4842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reflects space-momentum correlation,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	~ transverse flow velocity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381125" y="6212142"/>
            <a:ext cx="2340775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</a:rPr>
              <a:t>~ Collective </a:t>
            </a:r>
            <a:r>
              <a:rPr lang="en-US" b="0" dirty="0">
                <a:solidFill>
                  <a:srgbClr val="FF0000"/>
                </a:solidFill>
              </a:rPr>
              <a:t>flow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04925" y="5076825"/>
            <a:ext cx="5029200" cy="381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7" name="Freeform 106"/>
          <p:cNvSpPr/>
          <p:nvPr/>
        </p:nvSpPr>
        <p:spPr>
          <a:xfrm>
            <a:off x="2450942" y="4568550"/>
            <a:ext cx="301783" cy="1719792"/>
          </a:xfrm>
          <a:custGeom>
            <a:avLst/>
            <a:gdLst>
              <a:gd name="connsiteX0" fmla="*/ 495300 w 711367"/>
              <a:gd name="connsiteY0" fmla="*/ 1905000 h 1905000"/>
              <a:gd name="connsiteX1" fmla="*/ 711200 w 711367"/>
              <a:gd name="connsiteY1" fmla="*/ 1384300 h 1905000"/>
              <a:gd name="connsiteX2" fmla="*/ 520700 w 711367"/>
              <a:gd name="connsiteY2" fmla="*/ 406400 h 1905000"/>
              <a:gd name="connsiteX3" fmla="*/ 0 w 711367"/>
              <a:gd name="connsiteY3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67" h="1905000">
                <a:moveTo>
                  <a:pt x="495300" y="1905000"/>
                </a:moveTo>
                <a:cubicBezTo>
                  <a:pt x="601133" y="1769533"/>
                  <a:pt x="706967" y="1634067"/>
                  <a:pt x="711200" y="1384300"/>
                </a:cubicBezTo>
                <a:cubicBezTo>
                  <a:pt x="715433" y="1134533"/>
                  <a:pt x="639233" y="637117"/>
                  <a:pt x="520700" y="406400"/>
                </a:cubicBezTo>
                <a:cubicBezTo>
                  <a:pt x="402167" y="175683"/>
                  <a:pt x="201083" y="87841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819525" y="4772025"/>
            <a:ext cx="2514600" cy="457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09925" y="3324225"/>
            <a:ext cx="3124200" cy="457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28725" y="2834640"/>
            <a:ext cx="1828800" cy="121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81325" y="3739896"/>
            <a:ext cx="1524000" cy="381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33925" y="4133088"/>
            <a:ext cx="1600200" cy="3048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2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772524" y="3857625"/>
            <a:ext cx="839788" cy="1218458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8315324" y="3781425"/>
            <a:ext cx="1676401" cy="1381920"/>
            <a:chOff x="2085633" y="4945900"/>
            <a:chExt cx="1521121" cy="1253127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3048000" y="5429588"/>
              <a:ext cx="489611" cy="1139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3086100" y="5715000"/>
              <a:ext cx="520654" cy="1291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2514600" y="5257800"/>
              <a:ext cx="228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 flipV="1">
              <a:off x="2741763" y="5084100"/>
              <a:ext cx="104431" cy="2855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 flipV="1">
              <a:off x="2210427" y="5576557"/>
              <a:ext cx="475625" cy="431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3113579" y="5705980"/>
              <a:ext cx="28575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2967208" y="5015002"/>
              <a:ext cx="155553" cy="2070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 flipV="1">
              <a:off x="2840918" y="4945900"/>
              <a:ext cx="74417" cy="34549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2362200" y="5829895"/>
              <a:ext cx="323850" cy="756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2686050" y="5905500"/>
              <a:ext cx="0" cy="2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H="1">
              <a:off x="2828925" y="5913277"/>
              <a:ext cx="76200" cy="2857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 flipV="1">
              <a:off x="2085633" y="5705980"/>
              <a:ext cx="543267" cy="4712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3053619" y="5961939"/>
              <a:ext cx="84904" cy="15863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2828925" y="5081588"/>
              <a:ext cx="466725" cy="2524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43226" y="5867697"/>
              <a:ext cx="47624" cy="3045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053619" y="5636881"/>
              <a:ext cx="553135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048000" y="5257800"/>
              <a:ext cx="381000" cy="673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2362200" y="5376863"/>
              <a:ext cx="323850" cy="333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857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642353"/>
            <a:ext cx="6535325" cy="4882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2325" y="2159632"/>
            <a:ext cx="2863990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</a:rPr>
              <a:t>Strong r-p correlation</a:t>
            </a:r>
            <a:endParaRPr lang="en-US" b="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2725" y="4031119"/>
            <a:ext cx="3352800" cy="1579106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en-US" b="0" dirty="0" smtClean="0">
                <a:solidFill>
                  <a:srgbClr val="006600"/>
                </a:solidFill>
              </a:rPr>
              <a:t>r-p correlation</a:t>
            </a:r>
          </a:p>
          <a:p>
            <a:r>
              <a:rPr lang="en-US" dirty="0" smtClean="0">
                <a:solidFill>
                  <a:srgbClr val="006600"/>
                </a:solidFill>
              </a:rPr>
              <a:t>purely from </a:t>
            </a:r>
          </a:p>
          <a:p>
            <a:r>
              <a:rPr lang="en-US" dirty="0">
                <a:solidFill>
                  <a:srgbClr val="006600"/>
                </a:solidFill>
              </a:rPr>
              <a:t>e</a:t>
            </a:r>
            <a:r>
              <a:rPr lang="en-US" dirty="0" smtClean="0">
                <a:solidFill>
                  <a:srgbClr val="006600"/>
                </a:solidFill>
              </a:rPr>
              <a:t>scape mechanism</a:t>
            </a:r>
            <a:r>
              <a:rPr lang="en-US" b="0" dirty="0" smtClean="0">
                <a:solidFill>
                  <a:srgbClr val="006600"/>
                </a:solidFill>
              </a:rPr>
              <a:t>,</a:t>
            </a:r>
          </a:p>
          <a:p>
            <a:r>
              <a:rPr lang="en-US" b="0" i="1" dirty="0" smtClean="0">
                <a:solidFill>
                  <a:srgbClr val="006600"/>
                </a:solidFill>
              </a:rPr>
              <a:t>not from collective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29124" y="6288342"/>
            <a:ext cx="3810001" cy="471110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C</a:t>
            </a:r>
            <a:r>
              <a:rPr lang="en-US" b="0" dirty="0" smtClean="0">
                <a:solidFill>
                  <a:srgbClr val="0000FF"/>
                </a:solidFill>
              </a:rPr>
              <a:t>ollective flow </a:t>
            </a:r>
            <a:r>
              <a:rPr lang="en-US" b="0" dirty="0" smtClean="0">
                <a:solidFill>
                  <a:srgbClr val="008000"/>
                </a:solidFill>
              </a:rPr>
              <a:t>is destroyed</a:t>
            </a:r>
            <a:endParaRPr lang="en-US" b="0" dirty="0">
              <a:solidFill>
                <a:srgbClr val="008000"/>
              </a:solidFill>
            </a:endParaRPr>
          </a:p>
        </p:txBody>
      </p:sp>
      <p:cxnSp>
        <p:nvCxnSpPr>
          <p:cNvPr id="104" name="Straight Arrow Connector 103"/>
          <p:cNvCxnSpPr/>
          <p:nvPr/>
        </p:nvCxnSpPr>
        <p:spPr>
          <a:xfrm flipV="1">
            <a:off x="6334125" y="4230942"/>
            <a:ext cx="0" cy="99993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109"/>
          <p:cNvSpPr/>
          <p:nvPr/>
        </p:nvSpPr>
        <p:spPr>
          <a:xfrm>
            <a:off x="5419726" y="5221542"/>
            <a:ext cx="76199" cy="1066800"/>
          </a:xfrm>
          <a:custGeom>
            <a:avLst/>
            <a:gdLst>
              <a:gd name="connsiteX0" fmla="*/ 889000 w 889000"/>
              <a:gd name="connsiteY0" fmla="*/ 2171700 h 2171700"/>
              <a:gd name="connsiteX1" fmla="*/ 292100 w 889000"/>
              <a:gd name="connsiteY1" fmla="*/ 1346200 h 2171700"/>
              <a:gd name="connsiteX2" fmla="*/ 330200 w 889000"/>
              <a:gd name="connsiteY2" fmla="*/ 482600 h 2171700"/>
              <a:gd name="connsiteX3" fmla="*/ 0 w 889000"/>
              <a:gd name="connsiteY3" fmla="*/ 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9000" h="2171700">
                <a:moveTo>
                  <a:pt x="889000" y="2171700"/>
                </a:moveTo>
                <a:cubicBezTo>
                  <a:pt x="637116" y="1899708"/>
                  <a:pt x="385233" y="1627717"/>
                  <a:pt x="292100" y="1346200"/>
                </a:cubicBezTo>
                <a:cubicBezTo>
                  <a:pt x="198967" y="1064683"/>
                  <a:pt x="378883" y="706967"/>
                  <a:pt x="330200" y="482600"/>
                </a:cubicBezTo>
                <a:cubicBezTo>
                  <a:pt x="281517" y="258233"/>
                  <a:pt x="140758" y="129116"/>
                  <a:pt x="0" y="0"/>
                </a:cubicBezTo>
              </a:path>
            </a:pathLst>
          </a:custGeom>
          <a:noFill/>
          <a:ln>
            <a:solidFill>
              <a:srgbClr val="00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847540"/>
              </p:ext>
            </p:extLst>
          </p:nvPr>
        </p:nvGraphicFramePr>
        <p:xfrm>
          <a:off x="314325" y="715963"/>
          <a:ext cx="16764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76" name="Equation" r:id="rId5" imgW="1181100" imgH="685800" progId="Equation.3">
                  <p:embed/>
                </p:oleObj>
              </mc:Choice>
              <mc:Fallback>
                <p:oleObj name="Equation" r:id="rId5" imgW="11811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4325" y="715963"/>
                        <a:ext cx="167640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47925" y="816828"/>
            <a:ext cx="4842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reflects space-momentum correlation,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	~ transverse flow velocity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76325" y="3248025"/>
            <a:ext cx="2692670" cy="840442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Random</a:t>
            </a:r>
            <a:r>
              <a:rPr lang="en-US" dirty="0">
                <a:solidFill>
                  <a:srgbClr val="006600"/>
                </a:solidFill>
              </a:rPr>
              <a:t>-</a:t>
            </a:r>
            <a:r>
              <a:rPr lang="en-US" dirty="0" err="1">
                <a:solidFill>
                  <a:srgbClr val="008000"/>
                </a:solidFill>
              </a:rPr>
              <a:t>ϕ</a:t>
            </a:r>
            <a:r>
              <a:rPr lang="en-US" dirty="0">
                <a:solidFill>
                  <a:srgbClr val="006600"/>
                </a:solidFill>
              </a:rPr>
              <a:t> test:</a:t>
            </a:r>
          </a:p>
          <a:p>
            <a:r>
              <a:rPr lang="en-US" b="0" dirty="0">
                <a:solidFill>
                  <a:srgbClr val="006600"/>
                </a:solidFill>
              </a:rPr>
              <a:t>f</a:t>
            </a:r>
            <a:r>
              <a:rPr lang="en-US" b="0" dirty="0" smtClean="0">
                <a:solidFill>
                  <a:srgbClr val="006600"/>
                </a:solidFill>
              </a:rPr>
              <a:t>inite r-p correlation</a:t>
            </a:r>
            <a:endParaRPr lang="en-US" b="0" dirty="0">
              <a:solidFill>
                <a:srgbClr val="006600"/>
              </a:solidFill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8918730" y="3781425"/>
            <a:ext cx="1072995" cy="1286734"/>
            <a:chOff x="2362200" y="5005387"/>
            <a:chExt cx="973606" cy="1166813"/>
          </a:xfrm>
        </p:grpSpPr>
        <p:sp>
          <p:nvSpPr>
            <p:cNvPr id="85" name="Oval 84"/>
            <p:cNvSpPr/>
            <p:nvPr/>
          </p:nvSpPr>
          <p:spPr>
            <a:xfrm>
              <a:off x="2514600" y="5067300"/>
              <a:ext cx="762000" cy="11049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flipV="1">
              <a:off x="3122761" y="5360495"/>
              <a:ext cx="213045" cy="1830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3086100" y="5567789"/>
              <a:ext cx="244085" cy="1472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2514600" y="5257800"/>
              <a:ext cx="2286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H="1" flipV="1">
              <a:off x="2628900" y="5005387"/>
              <a:ext cx="114300" cy="433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H="1" flipV="1">
              <a:off x="2777051" y="5429587"/>
              <a:ext cx="323850" cy="1321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H="1" flipV="1">
              <a:off x="2984476" y="5644672"/>
              <a:ext cx="75516" cy="40680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2828925" y="5067300"/>
              <a:ext cx="304800" cy="1547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 flipV="1">
              <a:off x="2771777" y="5153196"/>
              <a:ext cx="212699" cy="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V="1">
              <a:off x="2569625" y="5360495"/>
              <a:ext cx="138284" cy="3312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2569626" y="5775084"/>
              <a:ext cx="185566" cy="3280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 flipV="1">
              <a:off x="2794317" y="5844183"/>
              <a:ext cx="121017" cy="2796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flipH="1" flipV="1">
              <a:off x="2362200" y="5715000"/>
              <a:ext cx="266700" cy="381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109912" y="5867697"/>
              <a:ext cx="185738" cy="473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flipV="1">
              <a:off x="2707909" y="5315372"/>
              <a:ext cx="466725" cy="2524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943226" y="5360489"/>
              <a:ext cx="47624" cy="3045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2758257" y="5429587"/>
              <a:ext cx="226219" cy="815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2915335" y="5257800"/>
              <a:ext cx="381000" cy="673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2638767" y="5429587"/>
              <a:ext cx="69142" cy="2072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Arrow Connector 105"/>
          <p:cNvCxnSpPr/>
          <p:nvPr/>
        </p:nvCxnSpPr>
        <p:spPr>
          <a:xfrm>
            <a:off x="9147330" y="4477831"/>
            <a:ext cx="304800" cy="2385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9721132" y="4096831"/>
            <a:ext cx="111998" cy="390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9375930" y="4554031"/>
            <a:ext cx="209571" cy="4536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H="1">
            <a:off x="9528330" y="4477831"/>
            <a:ext cx="228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H="1" flipV="1">
            <a:off x="9452130" y="4477831"/>
            <a:ext cx="304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>
            <a:off x="9299730" y="4010684"/>
            <a:ext cx="304800" cy="2385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 flipV="1">
            <a:off x="9604530" y="4391691"/>
            <a:ext cx="188198" cy="2385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381125" y="6212142"/>
            <a:ext cx="2340775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</a:rPr>
              <a:t>~ Collective </a:t>
            </a:r>
            <a:r>
              <a:rPr lang="en-US" b="0" dirty="0">
                <a:solidFill>
                  <a:srgbClr val="FF0000"/>
                </a:solidFill>
              </a:rPr>
              <a:t>flow </a:t>
            </a:r>
          </a:p>
        </p:txBody>
      </p:sp>
      <p:sp>
        <p:nvSpPr>
          <p:cNvPr id="44" name="Freeform 43"/>
          <p:cNvSpPr/>
          <p:nvPr/>
        </p:nvSpPr>
        <p:spPr>
          <a:xfrm>
            <a:off x="2450942" y="4568550"/>
            <a:ext cx="301783" cy="1719792"/>
          </a:xfrm>
          <a:custGeom>
            <a:avLst/>
            <a:gdLst>
              <a:gd name="connsiteX0" fmla="*/ 495300 w 711367"/>
              <a:gd name="connsiteY0" fmla="*/ 1905000 h 1905000"/>
              <a:gd name="connsiteX1" fmla="*/ 711200 w 711367"/>
              <a:gd name="connsiteY1" fmla="*/ 1384300 h 1905000"/>
              <a:gd name="connsiteX2" fmla="*/ 520700 w 711367"/>
              <a:gd name="connsiteY2" fmla="*/ 406400 h 1905000"/>
              <a:gd name="connsiteX3" fmla="*/ 0 w 711367"/>
              <a:gd name="connsiteY3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67" h="1905000">
                <a:moveTo>
                  <a:pt x="495300" y="1905000"/>
                </a:moveTo>
                <a:cubicBezTo>
                  <a:pt x="601133" y="1769533"/>
                  <a:pt x="706967" y="1634067"/>
                  <a:pt x="711200" y="1384300"/>
                </a:cubicBezTo>
                <a:cubicBezTo>
                  <a:pt x="715433" y="1134533"/>
                  <a:pt x="639233" y="637117"/>
                  <a:pt x="520700" y="406400"/>
                </a:cubicBezTo>
                <a:cubicBezTo>
                  <a:pt x="402167" y="175683"/>
                  <a:pt x="201083" y="87841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78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ig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962025"/>
            <a:ext cx="7924800" cy="44061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62066" y="4121693"/>
            <a:ext cx="1485458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>
                <a:solidFill>
                  <a:srgbClr val="006600"/>
                </a:solidFill>
              </a:rPr>
              <a:t>Random </a:t>
            </a:r>
            <a:r>
              <a:rPr lang="en-US" b="0" dirty="0" err="1">
                <a:solidFill>
                  <a:srgbClr val="006600"/>
                </a:solidFill>
              </a:rPr>
              <a:t>ϕ</a:t>
            </a:r>
            <a:endParaRPr lang="en-US" b="0" dirty="0">
              <a:solidFill>
                <a:srgbClr val="00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1240000">
            <a:off x="1750193" y="3557803"/>
            <a:ext cx="2066046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Normal AMPT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900000">
            <a:off x="2413512" y="1804953"/>
            <a:ext cx="2066046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Normal AMPT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">
            <a:off x="2635647" y="2664473"/>
            <a:ext cx="1485458" cy="471110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en-US" b="0" dirty="0">
                <a:solidFill>
                  <a:srgbClr val="006600"/>
                </a:solidFill>
              </a:rPr>
              <a:t>Random </a:t>
            </a:r>
            <a:r>
              <a:rPr lang="en-US" b="0" dirty="0" err="1">
                <a:solidFill>
                  <a:srgbClr val="006600"/>
                </a:solidFill>
              </a:rPr>
              <a:t>ϕ</a:t>
            </a:r>
            <a:endParaRPr lang="en-US" b="0" dirty="0">
              <a:solidFill>
                <a:srgbClr val="00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526" y="657225"/>
            <a:ext cx="868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6600"/>
                </a:solidFill>
              </a:rPr>
              <a:t>v</a:t>
            </a:r>
            <a:r>
              <a:rPr lang="en-US" b="0" baseline="-25000" dirty="0" smtClean="0">
                <a:solidFill>
                  <a:srgbClr val="006600"/>
                </a:solidFill>
              </a:rPr>
              <a:t>2</a:t>
            </a:r>
            <a:r>
              <a:rPr lang="en-US" b="0" dirty="0" smtClean="0">
                <a:solidFill>
                  <a:srgbClr val="006600"/>
                </a:solidFill>
              </a:rPr>
              <a:t> from </a:t>
            </a:r>
            <a:r>
              <a:rPr lang="en-US" dirty="0" smtClean="0">
                <a:solidFill>
                  <a:srgbClr val="006600"/>
                </a:solidFill>
              </a:rPr>
              <a:t>Random Test: </a:t>
            </a:r>
            <a:r>
              <a:rPr lang="en-US" b="0" dirty="0" smtClean="0">
                <a:solidFill>
                  <a:srgbClr val="006600"/>
                </a:solidFill>
              </a:rPr>
              <a:t>purely </a:t>
            </a:r>
            <a:r>
              <a:rPr lang="en-US" b="0" dirty="0">
                <a:solidFill>
                  <a:srgbClr val="006600"/>
                </a:solidFill>
              </a:rPr>
              <a:t>from </a:t>
            </a:r>
            <a:r>
              <a:rPr lang="en-US" b="0" dirty="0" smtClean="0">
                <a:solidFill>
                  <a:srgbClr val="006600"/>
                </a:solidFill>
              </a:rPr>
              <a:t>the escape mechanism</a:t>
            </a:r>
            <a:endParaRPr lang="en-US" b="0" dirty="0">
              <a:solidFill>
                <a:srgbClr val="0066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743325" y="3221203"/>
            <a:ext cx="0" cy="99060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867525" y="3516673"/>
            <a:ext cx="0" cy="69513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-142875" y="5335965"/>
            <a:ext cx="10363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	Normal &lt;v</a:t>
            </a:r>
            <a:r>
              <a:rPr lang="en-US" b="0" baseline="-25000" dirty="0" smtClean="0">
                <a:solidFill>
                  <a:srgbClr val="0000FF"/>
                </a:solidFill>
              </a:rPr>
              <a:t>2</a:t>
            </a:r>
            <a:r>
              <a:rPr lang="en-US" b="0" dirty="0" smtClean="0">
                <a:solidFill>
                  <a:srgbClr val="0000FF"/>
                </a:solidFill>
              </a:rPr>
              <a:t>&gt;</a:t>
            </a:r>
            <a:r>
              <a:rPr lang="en-US" b="0" dirty="0" smtClean="0"/>
              <a:t> </a:t>
            </a:r>
            <a:r>
              <a:rPr lang="en-US" b="0" dirty="0"/>
              <a:t> </a:t>
            </a:r>
            <a:r>
              <a:rPr lang="en-US" b="0" dirty="0" smtClean="0"/>
              <a:t> </a:t>
            </a:r>
            <a:r>
              <a:rPr lang="en-US" b="0" dirty="0" smtClean="0">
                <a:solidFill>
                  <a:srgbClr val="008000"/>
                </a:solidFill>
              </a:rPr>
              <a:t>&lt;</a:t>
            </a:r>
            <a:r>
              <a:rPr lang="en-US" b="0" dirty="0">
                <a:solidFill>
                  <a:srgbClr val="008000"/>
                </a:solidFill>
              </a:rPr>
              <a:t>v</a:t>
            </a:r>
            <a:r>
              <a:rPr lang="en-US" b="0" baseline="-25000" dirty="0">
                <a:solidFill>
                  <a:srgbClr val="008000"/>
                </a:solidFill>
              </a:rPr>
              <a:t>2</a:t>
            </a:r>
            <a:r>
              <a:rPr lang="en-US" b="0" dirty="0" smtClean="0">
                <a:solidFill>
                  <a:srgbClr val="008000"/>
                </a:solidFill>
              </a:rPr>
              <a:t>&gt; for random</a:t>
            </a:r>
            <a:r>
              <a:rPr lang="en-US" b="0" dirty="0" smtClean="0">
                <a:solidFill>
                  <a:srgbClr val="006600"/>
                </a:solidFill>
              </a:rPr>
              <a:t>-</a:t>
            </a:r>
            <a:r>
              <a:rPr lang="en-US" b="0" dirty="0" err="1" smtClean="0">
                <a:solidFill>
                  <a:srgbClr val="006600"/>
                </a:solidFill>
              </a:rPr>
              <a:t>ϕ</a:t>
            </a:r>
            <a:r>
              <a:rPr lang="en-US" b="0" dirty="0" smtClean="0">
                <a:solidFill>
                  <a:srgbClr val="006600"/>
                </a:solidFill>
              </a:rPr>
              <a:t>		</a:t>
            </a:r>
            <a:r>
              <a:rPr lang="en-US" dirty="0" smtClean="0">
                <a:solidFill>
                  <a:srgbClr val="800000"/>
                </a:solidFill>
              </a:rPr>
              <a:t>Ratio</a:t>
            </a:r>
            <a:r>
              <a:rPr lang="en-US" b="0" dirty="0" smtClean="0">
                <a:solidFill>
                  <a:srgbClr val="800000"/>
                </a:solidFill>
              </a:rPr>
              <a:t>	</a:t>
            </a:r>
            <a:r>
              <a:rPr lang="en-US" b="0" dirty="0">
                <a:solidFill>
                  <a:srgbClr val="800000"/>
                </a:solidFill>
              </a:rPr>
              <a:t> </a:t>
            </a:r>
            <a:r>
              <a:rPr lang="en-US" b="0" dirty="0" smtClean="0">
                <a:solidFill>
                  <a:srgbClr val="800000"/>
                </a:solidFill>
              </a:rPr>
              <a:t>         	 </a:t>
            </a:r>
            <a:r>
              <a:rPr lang="en-US" b="0" dirty="0" smtClean="0"/>
              <a:t>&lt;</a:t>
            </a:r>
            <a:r>
              <a:rPr lang="en-US" b="0" dirty="0" err="1"/>
              <a:t>Ncoll</a:t>
            </a:r>
            <a:r>
              <a:rPr lang="en-US" b="0" dirty="0"/>
              <a:t>&gt;</a:t>
            </a:r>
            <a:r>
              <a:rPr lang="en-US" b="0" i="1" dirty="0"/>
              <a:t> </a:t>
            </a:r>
            <a:endParaRPr lang="en-US" b="0" dirty="0" smtClean="0"/>
          </a:p>
          <a:p>
            <a:r>
              <a:rPr lang="en-US" sz="2000" b="0" dirty="0">
                <a:solidFill>
                  <a:srgbClr val="800000"/>
                </a:solidFill>
              </a:rPr>
              <a:t>	</a:t>
            </a:r>
            <a:r>
              <a:rPr lang="en-US" sz="2000" b="0" dirty="0" smtClean="0">
                <a:solidFill>
                  <a:srgbClr val="800000"/>
                </a:solidFill>
              </a:rPr>
              <a:t>		</a:t>
            </a:r>
            <a:r>
              <a:rPr lang="en-US" sz="2000" b="0" dirty="0">
                <a:solidFill>
                  <a:srgbClr val="800000"/>
                </a:solidFill>
              </a:rPr>
              <a:t>		</a:t>
            </a:r>
            <a:r>
              <a:rPr lang="en-US" sz="2000" b="0" dirty="0" smtClean="0">
                <a:solidFill>
                  <a:srgbClr val="800000"/>
                </a:solidFill>
              </a:rPr>
              <a:t> ~ contribution from pure escape</a:t>
            </a:r>
          </a:p>
          <a:p>
            <a:r>
              <a:rPr lang="en-US" b="0" dirty="0" smtClean="0"/>
              <a:t>  </a:t>
            </a:r>
            <a:r>
              <a:rPr lang="en-US" b="0" dirty="0" err="1" smtClean="0"/>
              <a:t>Au+Au</a:t>
            </a:r>
            <a:r>
              <a:rPr lang="en-US" b="0" dirty="0"/>
              <a:t> </a:t>
            </a:r>
            <a:r>
              <a:rPr lang="en-US" b="0" dirty="0" smtClean="0"/>
              <a:t> </a:t>
            </a:r>
            <a:r>
              <a:rPr lang="en-US" b="0" dirty="0"/>
              <a:t> </a:t>
            </a:r>
            <a:r>
              <a:rPr lang="en-US" b="0" dirty="0" smtClean="0"/>
              <a:t> </a:t>
            </a:r>
            <a:r>
              <a:rPr lang="en-US" b="0" dirty="0" smtClean="0">
                <a:solidFill>
                  <a:srgbClr val="0000FF"/>
                </a:solidFill>
              </a:rPr>
              <a:t>3.9%	      </a:t>
            </a:r>
            <a:r>
              <a:rPr lang="en-US" b="0" dirty="0" smtClean="0">
                <a:solidFill>
                  <a:srgbClr val="006600"/>
                </a:solidFill>
              </a:rPr>
              <a:t>2.7%</a:t>
            </a:r>
            <a:r>
              <a:rPr lang="en-US" b="0" dirty="0" smtClean="0">
                <a:solidFill>
                  <a:srgbClr val="0000FF"/>
                </a:solidFill>
              </a:rPr>
              <a:t>			</a:t>
            </a:r>
            <a:r>
              <a:rPr lang="en-US" dirty="0" smtClean="0">
                <a:solidFill>
                  <a:srgbClr val="800000"/>
                </a:solidFill>
              </a:rPr>
              <a:t>69%</a:t>
            </a:r>
            <a:r>
              <a:rPr lang="en-US" b="0" dirty="0" smtClean="0">
                <a:solidFill>
                  <a:srgbClr val="800000"/>
                </a:solidFill>
              </a:rPr>
              <a:t>		   </a:t>
            </a:r>
            <a:r>
              <a:rPr lang="en-US" b="0" dirty="0" smtClean="0"/>
              <a:t>4.6 </a:t>
            </a:r>
            <a:r>
              <a:rPr lang="en-US" b="0" dirty="0"/>
              <a:t>(</a:t>
            </a:r>
            <a:r>
              <a:rPr lang="en-US" b="0" i="1" dirty="0"/>
              <a:t>modest</a:t>
            </a:r>
            <a:r>
              <a:rPr lang="en-US" b="0" dirty="0"/>
              <a:t>)	</a:t>
            </a:r>
            <a:endParaRPr lang="en-US" b="0" dirty="0" smtClean="0"/>
          </a:p>
          <a:p>
            <a:r>
              <a:rPr lang="en-US" b="0" dirty="0" smtClean="0">
                <a:solidFill>
                  <a:schemeClr val="tx1"/>
                </a:solidFill>
              </a:rPr>
              <a:t>  </a:t>
            </a:r>
            <a:r>
              <a:rPr lang="en-US" b="0" dirty="0" err="1" smtClean="0">
                <a:solidFill>
                  <a:schemeClr val="tx1"/>
                </a:solidFill>
              </a:rPr>
              <a:t>d+Au</a:t>
            </a:r>
            <a:r>
              <a:rPr lang="en-US" b="0" dirty="0" smtClean="0">
                <a:solidFill>
                  <a:schemeClr val="tx1"/>
                </a:solidFill>
              </a:rPr>
              <a:t>	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     2.7%	      </a:t>
            </a:r>
            <a:r>
              <a:rPr lang="en-US" b="0" dirty="0" smtClean="0">
                <a:solidFill>
                  <a:srgbClr val="006600"/>
                </a:solidFill>
              </a:rPr>
              <a:t>2.5%	</a:t>
            </a:r>
            <a:r>
              <a:rPr lang="en-US" b="0" dirty="0" smtClean="0">
                <a:solidFill>
                  <a:srgbClr val="0000FF"/>
                </a:solidFill>
              </a:rPr>
              <a:t>		</a:t>
            </a:r>
            <a:r>
              <a:rPr lang="en-US" dirty="0" smtClean="0">
                <a:solidFill>
                  <a:srgbClr val="800000"/>
                </a:solidFill>
              </a:rPr>
              <a:t>93%</a:t>
            </a:r>
            <a:r>
              <a:rPr lang="en-US" b="0" dirty="0" smtClean="0">
                <a:solidFill>
                  <a:srgbClr val="800000"/>
                </a:solidFill>
              </a:rPr>
              <a:t>	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	   </a:t>
            </a:r>
            <a:r>
              <a:rPr lang="en-US" b="0" dirty="0" smtClean="0"/>
              <a:t>1.2 </a:t>
            </a:r>
            <a:r>
              <a:rPr lang="en-US" b="0" dirty="0"/>
              <a:t>(</a:t>
            </a:r>
            <a:r>
              <a:rPr lang="en-US" b="0" i="1" dirty="0"/>
              <a:t>low</a:t>
            </a:r>
            <a:r>
              <a:rPr lang="en-US" b="0" dirty="0"/>
              <a:t>)	</a:t>
            </a:r>
            <a:endParaRPr lang="en-US" b="0" dirty="0" smtClean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693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24325" y="4521101"/>
            <a:ext cx="60198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800000"/>
                </a:solidFill>
              </a:rPr>
              <a:t>Anisotropic </a:t>
            </a:r>
            <a:r>
              <a:rPr lang="en-US" b="0" dirty="0">
                <a:solidFill>
                  <a:srgbClr val="800000"/>
                </a:solidFill>
              </a:rPr>
              <a:t>particle </a:t>
            </a:r>
            <a:r>
              <a:rPr lang="en-US" b="0" dirty="0" smtClean="0">
                <a:solidFill>
                  <a:srgbClr val="800000"/>
                </a:solidFill>
              </a:rPr>
              <a:t>escape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is dominant contribution of v</a:t>
            </a:r>
            <a:r>
              <a:rPr lang="en-US" b="0" baseline="-25000" dirty="0" smtClean="0">
                <a:solidFill>
                  <a:srgbClr val="008000"/>
                </a:solidFill>
              </a:rPr>
              <a:t>2</a:t>
            </a:r>
            <a:r>
              <a:rPr lang="en-US" b="0" baseline="-2500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for small systems</a:t>
            </a:r>
            <a:endParaRPr lang="en-US" b="0" baseline="-25000" dirty="0" smtClean="0">
              <a:solidFill>
                <a:srgbClr val="008000"/>
              </a:solidFill>
            </a:endParaRPr>
          </a:p>
          <a:p>
            <a:r>
              <a:rPr lang="en-US" b="0" dirty="0" smtClean="0">
                <a:solidFill>
                  <a:srgbClr val="008000"/>
                </a:solidFill>
              </a:rPr>
              <a:t>&amp; even for semi-central </a:t>
            </a:r>
            <a:r>
              <a:rPr lang="en-US" b="0" dirty="0" err="1" smtClean="0">
                <a:solidFill>
                  <a:srgbClr val="008000"/>
                </a:solidFill>
              </a:rPr>
              <a:t>AuAu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at RHIC</a:t>
            </a:r>
          </a:p>
          <a:p>
            <a:endParaRPr lang="en-US" b="0" dirty="0" smtClean="0">
              <a:solidFill>
                <a:srgbClr val="FF0000"/>
              </a:solidFill>
            </a:endParaRPr>
          </a:p>
          <a:p>
            <a:r>
              <a:rPr lang="en-US" b="0" dirty="0" smtClean="0">
                <a:solidFill>
                  <a:schemeClr val="tx1"/>
                </a:solidFill>
              </a:rPr>
              <a:t>At </a:t>
            </a:r>
            <a:r>
              <a:rPr lang="en-US" b="0" dirty="0">
                <a:solidFill>
                  <a:schemeClr val="tx1"/>
                </a:solidFill>
              </a:rPr>
              <a:t>very large </a:t>
            </a:r>
            <a:r>
              <a:rPr lang="en-US" b="0" dirty="0" err="1">
                <a:solidFill>
                  <a:schemeClr val="tx1"/>
                </a:solidFill>
              </a:rPr>
              <a:t>σ</a:t>
            </a:r>
            <a:r>
              <a:rPr lang="en-US" b="0" dirty="0">
                <a:solidFill>
                  <a:schemeClr val="tx1"/>
                </a:solidFill>
              </a:rPr>
              <a:t> or &lt;</a:t>
            </a:r>
            <a:r>
              <a:rPr lang="en-US" b="0" dirty="0" err="1">
                <a:solidFill>
                  <a:schemeClr val="tx1"/>
                </a:solidFill>
              </a:rPr>
              <a:t>Ncoll</a:t>
            </a:r>
            <a:r>
              <a:rPr lang="en-US" b="0" dirty="0" smtClean="0">
                <a:solidFill>
                  <a:schemeClr val="tx1"/>
                </a:solidFill>
              </a:rPr>
              <a:t>&gt;,</a:t>
            </a:r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rgbClr val="FF0000"/>
                </a:solidFill>
              </a:rPr>
              <a:t>h</a:t>
            </a:r>
            <a:r>
              <a:rPr lang="en-US" b="0" dirty="0" smtClean="0">
                <a:solidFill>
                  <a:srgbClr val="FF0000"/>
                </a:solidFill>
              </a:rPr>
              <a:t>ydrodynamic collective flow </a:t>
            </a:r>
          </a:p>
          <a:p>
            <a:r>
              <a:rPr lang="en-US" b="0" dirty="0" smtClean="0"/>
              <a:t>will be the dominant </a:t>
            </a:r>
            <a:r>
              <a:rPr lang="en-US" b="0" dirty="0">
                <a:solidFill>
                  <a:schemeClr val="tx1"/>
                </a:solidFill>
              </a:rPr>
              <a:t>contribution of v</a:t>
            </a:r>
            <a:r>
              <a:rPr lang="en-US" b="0" baseline="-25000" dirty="0">
                <a:solidFill>
                  <a:schemeClr val="tx1"/>
                </a:solidFill>
              </a:rPr>
              <a:t>2 </a:t>
            </a:r>
            <a:endParaRPr lang="en-US" b="0" baseline="-25000" dirty="0" smtClean="0">
              <a:solidFill>
                <a:schemeClr val="tx1"/>
              </a:solidFill>
            </a:endParaRPr>
          </a:p>
        </p:txBody>
      </p:sp>
      <p:pic>
        <p:nvPicPr>
          <p:cNvPr id="2" name="Picture 1" descr="v2-sigm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33425"/>
            <a:ext cx="4270693" cy="3048000"/>
          </a:xfrm>
          <a:prstGeom prst="rect">
            <a:avLst/>
          </a:prstGeom>
        </p:spPr>
      </p:pic>
      <p:pic>
        <p:nvPicPr>
          <p:cNvPr id="3" name="Picture 2" descr="v2ratio-sigma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733424"/>
            <a:ext cx="5468254" cy="38900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467225"/>
            <a:ext cx="41243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6600"/>
                </a:solidFill>
              </a:rPr>
              <a:t>MPC: the same qualitative conclusion as AMPT</a:t>
            </a:r>
            <a:r>
              <a:rPr lang="en-US" b="0" dirty="0"/>
              <a:t> </a:t>
            </a:r>
            <a:endParaRPr lang="en-US" b="0" dirty="0" smtClean="0"/>
          </a:p>
          <a:p>
            <a:r>
              <a:rPr lang="en-US" b="0" dirty="0" smtClean="0"/>
              <a:t>despite many differences </a:t>
            </a:r>
          </a:p>
          <a:p>
            <a:r>
              <a:rPr lang="en-US" sz="2000" b="0" dirty="0" smtClean="0">
                <a:solidFill>
                  <a:schemeClr val="tx1"/>
                </a:solidFill>
              </a:rPr>
              <a:t>(</a:t>
            </a:r>
            <a:r>
              <a:rPr lang="en-US" sz="2000" b="0" i="1" dirty="0">
                <a:solidFill>
                  <a:schemeClr val="tx1"/>
                </a:solidFill>
              </a:rPr>
              <a:t>parton initial </a:t>
            </a:r>
            <a:r>
              <a:rPr lang="en-US" sz="2000" b="0" i="1" dirty="0" smtClean="0">
                <a:solidFill>
                  <a:schemeClr val="tx1"/>
                </a:solidFill>
              </a:rPr>
              <a:t>condition, </a:t>
            </a:r>
          </a:p>
          <a:p>
            <a:r>
              <a:rPr lang="en-US" sz="2000" b="0" i="1" dirty="0" smtClean="0">
                <a:solidFill>
                  <a:schemeClr val="tx1"/>
                </a:solidFill>
              </a:rPr>
              <a:t>cross section &amp; </a:t>
            </a:r>
            <a:r>
              <a:rPr lang="en-US" sz="2000" b="0" i="1" dirty="0" err="1" smtClean="0">
                <a:solidFill>
                  <a:schemeClr val="tx1"/>
                </a:solidFill>
              </a:rPr>
              <a:t>dσ</a:t>
            </a:r>
            <a:r>
              <a:rPr lang="en-US" sz="2000" b="0" i="1" dirty="0" smtClean="0">
                <a:solidFill>
                  <a:schemeClr val="tx1"/>
                </a:solidFill>
              </a:rPr>
              <a:t>/</a:t>
            </a:r>
            <a:r>
              <a:rPr lang="en-US" sz="2000" b="0" i="1" dirty="0" err="1" smtClean="0">
                <a:solidFill>
                  <a:schemeClr val="tx1"/>
                </a:solidFill>
              </a:rPr>
              <a:t>dt</a:t>
            </a:r>
            <a:r>
              <a:rPr lang="en-US" sz="2000" b="0" i="1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sz="2000" b="0" i="1" dirty="0" smtClean="0">
                <a:solidFill>
                  <a:schemeClr val="tx1"/>
                </a:solidFill>
              </a:rPr>
              <a:t>formation time,</a:t>
            </a:r>
            <a:r>
              <a:rPr lang="en-US" sz="2000" b="0" i="1" dirty="0">
                <a:solidFill>
                  <a:schemeClr val="tx1"/>
                </a:solidFill>
              </a:rPr>
              <a:t> </a:t>
            </a:r>
            <a:endParaRPr lang="en-US" sz="2000" b="0" i="1" dirty="0" smtClean="0">
              <a:solidFill>
                <a:schemeClr val="tx1"/>
              </a:solidFill>
            </a:endParaRPr>
          </a:p>
          <a:p>
            <a:r>
              <a:rPr lang="en-US" sz="2000" b="0" i="1" dirty="0" smtClean="0">
                <a:solidFill>
                  <a:schemeClr val="tx1"/>
                </a:solidFill>
              </a:rPr>
              <a:t>parton-subdivision</a:t>
            </a:r>
            <a:r>
              <a:rPr lang="en-US" sz="2000" b="0" dirty="0" smtClean="0">
                <a:solidFill>
                  <a:schemeClr val="tx1"/>
                </a:solidFill>
              </a:rPr>
              <a:t>)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64589" y="424160"/>
            <a:ext cx="1236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v</a:t>
            </a:r>
            <a:r>
              <a:rPr lang="en-US" baseline="-25000" dirty="0" smtClean="0">
                <a:solidFill>
                  <a:srgbClr val="800000"/>
                </a:solidFill>
              </a:rPr>
              <a:t>2</a:t>
            </a:r>
            <a:r>
              <a:rPr lang="en-US" dirty="0" smtClean="0">
                <a:solidFill>
                  <a:srgbClr val="800000"/>
                </a:solidFill>
              </a:rPr>
              <a:t> Ratio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486525" y="2105025"/>
            <a:ext cx="0" cy="2514600"/>
          </a:xfrm>
          <a:prstGeom prst="straightConnector1">
            <a:avLst/>
          </a:prstGeom>
          <a:ln w="38100">
            <a:solidFill>
              <a:srgbClr val="8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934325" y="3629025"/>
            <a:ext cx="1752600" cy="28194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761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885825"/>
            <a:ext cx="1037272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rgbClr val="008000"/>
                </a:solidFill>
              </a:rPr>
              <a:t>The escape mechanism helps to explain similar anisotropic flows </a:t>
            </a:r>
          </a:p>
          <a:p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   	 observed in small and large systems:</a:t>
            </a:r>
            <a:endParaRPr lang="en-US" b="0" dirty="0">
              <a:solidFill>
                <a:srgbClr val="008000"/>
              </a:solidFill>
            </a:endParaRPr>
          </a:p>
          <a:p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since both are dominated by same mechanism (</a:t>
            </a:r>
            <a:r>
              <a:rPr lang="en-US" b="0" i="1" dirty="0" smtClean="0">
                <a:solidFill>
                  <a:srgbClr val="0000FF"/>
                </a:solidFill>
              </a:rPr>
              <a:t>anisotropic escape probability</a:t>
            </a:r>
            <a:r>
              <a:rPr lang="en-US" b="0" dirty="0" smtClean="0">
                <a:solidFill>
                  <a:srgbClr val="0000FF"/>
                </a:solidFill>
              </a:rPr>
              <a:t>)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6676" y="2943225"/>
            <a:ext cx="1051560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0" dirty="0">
                <a:solidFill>
                  <a:srgbClr val="008000"/>
                </a:solidFill>
              </a:rPr>
              <a:t>T</a:t>
            </a:r>
            <a:r>
              <a:rPr lang="en-US" b="0" dirty="0" smtClean="0">
                <a:solidFill>
                  <a:srgbClr val="008000"/>
                </a:solidFill>
              </a:rPr>
              <a:t>he driving force for v</a:t>
            </a:r>
            <a:r>
              <a:rPr lang="en-US" b="0" baseline="-25000" dirty="0">
                <a:solidFill>
                  <a:srgbClr val="008000"/>
                </a:solidFill>
              </a:rPr>
              <a:t>2</a:t>
            </a:r>
            <a:r>
              <a:rPr lang="en-US" b="0" dirty="0" smtClean="0">
                <a:solidFill>
                  <a:srgbClr val="008000"/>
                </a:solidFill>
              </a:rPr>
              <a:t> at low &amp; </a:t>
            </a:r>
            <a:r>
              <a:rPr lang="en-US" b="0" dirty="0">
                <a:solidFill>
                  <a:srgbClr val="008000"/>
                </a:solidFill>
              </a:rPr>
              <a:t>high </a:t>
            </a:r>
            <a:r>
              <a:rPr lang="en-US" b="0" dirty="0" smtClean="0">
                <a:solidFill>
                  <a:srgbClr val="008000"/>
                </a:solidFill>
              </a:rPr>
              <a:t>P</a:t>
            </a:r>
            <a:r>
              <a:rPr lang="en-US" b="0" baseline="-25000" dirty="0" smtClean="0">
                <a:solidFill>
                  <a:srgbClr val="008000"/>
                </a:solidFill>
              </a:rPr>
              <a:t>T </a:t>
            </a:r>
            <a:r>
              <a:rPr lang="en-US" b="0" dirty="0" smtClean="0">
                <a:solidFill>
                  <a:srgbClr val="008000"/>
                </a:solidFill>
              </a:rPr>
              <a:t>is qualitatively the same 	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  </a:t>
            </a:r>
            <a:r>
              <a:rPr lang="en-US" b="0" dirty="0" smtClean="0">
                <a:solidFill>
                  <a:srgbClr val="0000FF"/>
                </a:solidFill>
              </a:rPr>
              <a:t>since both are dominated by </a:t>
            </a:r>
            <a:r>
              <a:rPr lang="en-US" b="0" i="1" dirty="0">
                <a:solidFill>
                  <a:srgbClr val="0000FF"/>
                </a:solidFill>
              </a:rPr>
              <a:t>anisotropic </a:t>
            </a:r>
            <a:r>
              <a:rPr lang="en-US" b="0" i="1" dirty="0" smtClean="0">
                <a:solidFill>
                  <a:srgbClr val="0000FF"/>
                </a:solidFill>
              </a:rPr>
              <a:t>probability of interactions </a:t>
            </a:r>
            <a:r>
              <a:rPr lang="en-US" b="0" dirty="0">
                <a:solidFill>
                  <a:srgbClr val="0000FF"/>
                </a:solidFill>
              </a:rPr>
              <a:t>before escape</a:t>
            </a:r>
            <a:endParaRPr lang="en-US" b="0" i="1" dirty="0" smtClean="0">
              <a:solidFill>
                <a:srgbClr val="0000FF"/>
              </a:solidFill>
            </a:endParaRPr>
          </a:p>
          <a:p>
            <a:r>
              <a:rPr lang="en-US" b="0" i="1" dirty="0">
                <a:solidFill>
                  <a:srgbClr val="0000FF"/>
                </a:solidFill>
              </a:rPr>
              <a:t>	</a:t>
            </a:r>
            <a:r>
              <a:rPr lang="en-US" b="0" i="1" dirty="0" smtClean="0">
                <a:solidFill>
                  <a:srgbClr val="0000FF"/>
                </a:solidFill>
              </a:rPr>
              <a:t>	</a:t>
            </a:r>
            <a:r>
              <a:rPr lang="en-US" b="0" dirty="0" smtClean="0">
                <a:solidFill>
                  <a:srgbClr val="0000FF"/>
                </a:solidFill>
              </a:rPr>
              <a:t>(scatterings for low P</a:t>
            </a:r>
            <a:r>
              <a:rPr lang="en-US" b="0" baseline="-25000" dirty="0" smtClean="0">
                <a:solidFill>
                  <a:srgbClr val="0000FF"/>
                </a:solidFill>
              </a:rPr>
              <a:t>T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	&amp; 	energy loss </a:t>
            </a:r>
            <a:r>
              <a:rPr lang="en-US" b="0" dirty="0" smtClean="0">
                <a:solidFill>
                  <a:srgbClr val="0000FF"/>
                </a:solidFill>
              </a:rPr>
              <a:t>for high P</a:t>
            </a:r>
            <a:r>
              <a:rPr lang="en-US" b="0" baseline="-25000" dirty="0" smtClean="0">
                <a:solidFill>
                  <a:srgbClr val="0000FF"/>
                </a:solidFill>
              </a:rPr>
              <a:t>T</a:t>
            </a:r>
            <a:r>
              <a:rPr lang="en-US" b="0" dirty="0" smtClean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565" y="5485029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66675" y="4749701"/>
            <a:ext cx="1036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At </a:t>
            </a:r>
            <a:r>
              <a:rPr lang="en-US" b="0" dirty="0" smtClean="0">
                <a:solidFill>
                  <a:schemeClr val="tx1"/>
                </a:solidFill>
              </a:rPr>
              <a:t>low/modest </a:t>
            </a:r>
            <a:r>
              <a:rPr lang="en-US" b="0" dirty="0">
                <a:solidFill>
                  <a:schemeClr val="tx1"/>
                </a:solidFill>
              </a:rPr>
              <a:t>opacity/&lt;</a:t>
            </a:r>
            <a:r>
              <a:rPr lang="en-US" b="0" dirty="0" err="1">
                <a:solidFill>
                  <a:schemeClr val="tx1"/>
                </a:solidFill>
              </a:rPr>
              <a:t>Ncoll</a:t>
            </a:r>
            <a:r>
              <a:rPr lang="en-US" b="0" dirty="0" smtClean="0">
                <a:solidFill>
                  <a:schemeClr val="tx1"/>
                </a:solidFill>
              </a:rPr>
              <a:t>&gt;: </a:t>
            </a:r>
            <a:r>
              <a:rPr lang="en-US" dirty="0" smtClean="0">
                <a:solidFill>
                  <a:schemeClr val="tx1"/>
                </a:solidFill>
              </a:rPr>
              <a:t>transport and hydrodynamics are different</a:t>
            </a:r>
            <a:r>
              <a:rPr lang="en-US" b="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en-US" b="0" dirty="0" smtClean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   The </a:t>
            </a:r>
            <a:r>
              <a:rPr lang="en-US" b="0" dirty="0">
                <a:solidFill>
                  <a:srgbClr val="008000"/>
                </a:solidFill>
              </a:rPr>
              <a:t>escape mechanism </a:t>
            </a:r>
            <a:r>
              <a:rPr lang="en-US" b="0" dirty="0" smtClean="0"/>
              <a:t>dominates </a:t>
            </a:r>
            <a:r>
              <a:rPr lang="en-US" b="0" dirty="0" err="1" smtClean="0"/>
              <a:t>v</a:t>
            </a:r>
            <a:r>
              <a:rPr lang="en-US" b="0" baseline="-25000" dirty="0" err="1" smtClean="0"/>
              <a:t>n</a:t>
            </a:r>
            <a:r>
              <a:rPr lang="en-US" b="0" baseline="-25000" dirty="0" smtClean="0"/>
              <a:t>	 </a:t>
            </a:r>
            <a:r>
              <a:rPr lang="en-US" b="0" dirty="0"/>
              <a:t>at </a:t>
            </a:r>
            <a:r>
              <a:rPr lang="en-US" b="0" dirty="0" smtClean="0"/>
              <a:t>low to modest opacity</a:t>
            </a:r>
            <a:r>
              <a:rPr lang="en-US" b="0" dirty="0"/>
              <a:t>/&lt;</a:t>
            </a:r>
            <a:r>
              <a:rPr lang="en-US" b="0" dirty="0" err="1"/>
              <a:t>Ncoll</a:t>
            </a:r>
            <a:r>
              <a:rPr lang="en-US" b="0" dirty="0" smtClean="0"/>
              <a:t>&gt;;</a:t>
            </a:r>
            <a:endParaRPr lang="en-US" b="0" dirty="0" smtClean="0">
              <a:solidFill>
                <a:srgbClr val="008000"/>
              </a:solidFill>
            </a:endParaRPr>
          </a:p>
          <a:p>
            <a:r>
              <a:rPr lang="en-US" b="0" dirty="0" smtClean="0">
                <a:solidFill>
                  <a:srgbClr val="FF0000"/>
                </a:solidFill>
              </a:rPr>
              <a:t>    hydro-type collective flow </a:t>
            </a:r>
            <a:r>
              <a:rPr lang="en-US" b="0" dirty="0" smtClean="0"/>
              <a:t>dominates </a:t>
            </a:r>
            <a:r>
              <a:rPr lang="en-US" b="0" dirty="0" err="1" smtClean="0"/>
              <a:t>v</a:t>
            </a:r>
            <a:r>
              <a:rPr lang="en-US" b="0" baseline="-25000" dirty="0" err="1" smtClean="0"/>
              <a:t>n</a:t>
            </a:r>
            <a:r>
              <a:rPr lang="en-US" b="0" baseline="-25000" dirty="0" smtClean="0"/>
              <a:t> 	</a:t>
            </a:r>
            <a:r>
              <a:rPr lang="en-US" b="0" dirty="0" smtClean="0"/>
              <a:t>at </a:t>
            </a:r>
            <a:r>
              <a:rPr lang="en-US" b="0" dirty="0"/>
              <a:t>very high </a:t>
            </a:r>
            <a:r>
              <a:rPr lang="en-US" b="0" dirty="0" smtClean="0"/>
              <a:t>opacity/&lt;</a:t>
            </a:r>
            <a:r>
              <a:rPr lang="en-US" b="0" dirty="0" err="1" smtClean="0"/>
              <a:t>Ncoll</a:t>
            </a:r>
            <a:r>
              <a:rPr lang="en-US" b="0" dirty="0" smtClean="0"/>
              <a:t>&gt;:</a:t>
            </a:r>
          </a:p>
          <a:p>
            <a:r>
              <a:rPr lang="en-US" b="0" dirty="0" smtClean="0"/>
              <a:t>  	which is </a:t>
            </a:r>
            <a:r>
              <a:rPr lang="en-US" b="0" dirty="0"/>
              <a:t>the case for </a:t>
            </a:r>
            <a:r>
              <a:rPr lang="en-US" b="0" dirty="0" smtClean="0"/>
              <a:t>AA collisions?</a:t>
            </a:r>
          </a:p>
          <a:p>
            <a:r>
              <a:rPr lang="en-US" b="0" dirty="0" smtClean="0"/>
              <a:t> 	</a:t>
            </a:r>
            <a:r>
              <a:rPr lang="en-US" b="0" dirty="0"/>
              <a:t>which is </a:t>
            </a:r>
            <a:r>
              <a:rPr lang="en-US" b="0" dirty="0" smtClean="0"/>
              <a:t>case for </a:t>
            </a:r>
            <a:r>
              <a:rPr lang="en-US" b="0" dirty="0" err="1" smtClean="0"/>
              <a:t>pp</a:t>
            </a:r>
            <a:r>
              <a:rPr lang="en-US" b="0" dirty="0"/>
              <a:t> </a:t>
            </a:r>
            <a:r>
              <a:rPr lang="en-US" b="0" dirty="0" smtClean="0"/>
              <a:t>or </a:t>
            </a:r>
            <a:r>
              <a:rPr lang="en-US" b="0" dirty="0" err="1" smtClean="0"/>
              <a:t>pA</a:t>
            </a:r>
            <a:r>
              <a:rPr lang="en-US" b="0" dirty="0" smtClean="0"/>
              <a:t> collisions?</a:t>
            </a:r>
            <a:endParaRPr lang="en-US" b="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10143" y="-28575"/>
            <a:ext cx="8271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escape mechanism for </a:t>
            </a:r>
            <a:r>
              <a:rPr lang="en-US" sz="2800" b="0" dirty="0" err="1" smtClean="0">
                <a:solidFill>
                  <a:srgbClr val="000099"/>
                </a:solidFill>
                <a:latin typeface="Times" charset="0"/>
              </a:rPr>
              <a:t>v</a:t>
            </a:r>
            <a:r>
              <a:rPr lang="en-US" sz="2800" b="0" baseline="-25000" dirty="0" err="1" smtClean="0">
                <a:solidFill>
                  <a:srgbClr val="000099"/>
                </a:solidFill>
                <a:latin typeface="Times" charset="0"/>
              </a:rPr>
              <a:t>n</a:t>
            </a:r>
            <a:endParaRPr lang="en-US" sz="2800" b="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1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993" y="893028"/>
            <a:ext cx="100650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FF"/>
                </a:solidFill>
              </a:rPr>
              <a:t>1) Fix </a:t>
            </a:r>
            <a:r>
              <a:rPr lang="en-US" sz="2600" dirty="0">
                <a:solidFill>
                  <a:srgbClr val="0000FF"/>
                </a:solidFill>
              </a:rPr>
              <a:t>charge conservation in AMPT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to enable AMPT for studies of charge fluctuations and other charge observables. 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48525" y="809625"/>
            <a:ext cx="2214969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GB" b="0" i="1" dirty="0" smtClean="0">
                <a:solidFill>
                  <a:srgbClr val="008000"/>
                </a:solidFill>
                <a:cs typeface="HG Mincho Light J" charset="0"/>
              </a:rPr>
              <a:t>with C. Greiner</a:t>
            </a:r>
            <a:endParaRPr lang="en-GB" b="0" i="1" dirty="0">
              <a:solidFill>
                <a:srgbClr val="008000"/>
              </a:solidFill>
              <a:cs typeface="HG Mincho Light J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1325" y="-28575"/>
            <a:ext cx="50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opportunities: 1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477" y="2409825"/>
            <a:ext cx="10190847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is charge </a:t>
            </a:r>
            <a:r>
              <a:rPr lang="en-US" dirty="0">
                <a:solidFill>
                  <a:srgbClr val="FF0000"/>
                </a:solidFill>
              </a:rPr>
              <a:t>conservation </a:t>
            </a:r>
            <a:r>
              <a:rPr lang="en-US" dirty="0" smtClean="0">
                <a:solidFill>
                  <a:srgbClr val="FF0000"/>
                </a:solidFill>
              </a:rPr>
              <a:t>violated </a:t>
            </a:r>
            <a:r>
              <a:rPr lang="en-US" dirty="0">
                <a:solidFill>
                  <a:srgbClr val="FF0000"/>
                </a:solidFill>
              </a:rPr>
              <a:t>in hadron cascade of </a:t>
            </a:r>
            <a:r>
              <a:rPr lang="en-US" dirty="0" smtClean="0">
                <a:solidFill>
                  <a:srgbClr val="FF0000"/>
                </a:solidFill>
              </a:rPr>
              <a:t>AMPT?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FF0000"/>
                </a:solidFill>
              </a:rPr>
              <a:t>First reason: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The hadron cascade has </a:t>
            </a:r>
            <a:r>
              <a:rPr lang="en-US" b="0" dirty="0">
                <a:solidFill>
                  <a:schemeClr val="tx1"/>
                </a:solidFill>
              </a:rPr>
              <a:t>K</a:t>
            </a:r>
            <a:r>
              <a:rPr lang="en-US" b="0" baseline="30000" dirty="0">
                <a:solidFill>
                  <a:schemeClr val="tx1"/>
                </a:solidFill>
              </a:rPr>
              <a:t>+</a:t>
            </a:r>
            <a:r>
              <a:rPr lang="en-US" b="0" dirty="0">
                <a:solidFill>
                  <a:schemeClr val="tx1"/>
                </a:solidFill>
              </a:rPr>
              <a:t> and K</a:t>
            </a:r>
            <a:r>
              <a:rPr lang="en-US" b="0" baseline="30000" dirty="0" smtClean="0">
                <a:solidFill>
                  <a:schemeClr val="tx1"/>
                </a:solidFill>
              </a:rPr>
              <a:t>-</a:t>
            </a:r>
            <a:r>
              <a:rPr lang="en-US" b="0" dirty="0" smtClean="0">
                <a:solidFill>
                  <a:schemeClr val="tx1"/>
                </a:solidFill>
              </a:rPr>
              <a:t> as explicit particles,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</a:endParaRPr>
          </a:p>
          <a:p>
            <a:r>
              <a:rPr lang="en-US" b="0" dirty="0" smtClean="0">
                <a:solidFill>
                  <a:schemeClr val="tx1"/>
                </a:solidFill>
              </a:rPr>
              <a:t>but not K</a:t>
            </a:r>
            <a:r>
              <a:rPr lang="en-US" b="0" baseline="30000" dirty="0" smtClean="0">
                <a:solidFill>
                  <a:schemeClr val="tx1"/>
                </a:solidFill>
              </a:rPr>
              <a:t>0</a:t>
            </a:r>
            <a:r>
              <a:rPr lang="en-US" b="0" dirty="0" smtClean="0">
                <a:solidFill>
                  <a:schemeClr val="tx1"/>
                </a:solidFill>
              </a:rPr>
              <a:t> and K</a:t>
            </a:r>
            <a:r>
              <a:rPr lang="en-US" b="0" baseline="30000" dirty="0" smtClean="0">
                <a:solidFill>
                  <a:schemeClr val="tx1"/>
                </a:solidFill>
              </a:rPr>
              <a:t>0</a:t>
            </a:r>
            <a:r>
              <a:rPr lang="en-US" b="0" dirty="0" smtClean="0">
                <a:solidFill>
                  <a:schemeClr val="tx1"/>
                </a:solidFill>
              </a:rPr>
              <a:t>-bar;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so we have made conversions between K</a:t>
            </a:r>
            <a:r>
              <a:rPr lang="en-US" b="0" baseline="30000" dirty="0" smtClean="0">
                <a:solidFill>
                  <a:schemeClr val="tx1"/>
                </a:solidFill>
              </a:rPr>
              <a:t>0</a:t>
            </a:r>
            <a:r>
              <a:rPr lang="en-US" b="0" dirty="0" smtClean="0">
                <a:solidFill>
                  <a:schemeClr val="tx1"/>
                </a:solidFill>
              </a:rPr>
              <a:t>/K</a:t>
            </a:r>
            <a:r>
              <a:rPr lang="en-US" b="0" baseline="30000" dirty="0" smtClean="0">
                <a:solidFill>
                  <a:schemeClr val="tx1"/>
                </a:solidFill>
              </a:rPr>
              <a:t>0</a:t>
            </a:r>
            <a:r>
              <a:rPr lang="en-US" b="0" dirty="0">
                <a:solidFill>
                  <a:schemeClr val="tx1"/>
                </a:solidFill>
              </a:rPr>
              <a:t>-</a:t>
            </a:r>
            <a:r>
              <a:rPr lang="en-US" b="0" dirty="0" smtClean="0">
                <a:solidFill>
                  <a:schemeClr val="tx1"/>
                </a:solidFill>
              </a:rPr>
              <a:t>bar and </a:t>
            </a:r>
            <a:r>
              <a:rPr lang="en-US" b="0" dirty="0">
                <a:solidFill>
                  <a:schemeClr val="tx1"/>
                </a:solidFill>
              </a:rPr>
              <a:t>K</a:t>
            </a:r>
            <a:r>
              <a:rPr lang="en-US" b="0" baseline="30000" dirty="0" smtClean="0">
                <a:solidFill>
                  <a:schemeClr val="tx1"/>
                </a:solidFill>
              </a:rPr>
              <a:t>+</a:t>
            </a:r>
            <a:r>
              <a:rPr lang="en-US" b="0" dirty="0" smtClean="0">
                <a:solidFill>
                  <a:schemeClr val="tx1"/>
                </a:solidFill>
              </a:rPr>
              <a:t>/K</a:t>
            </a:r>
            <a:r>
              <a:rPr lang="en-US" b="0" baseline="30000" dirty="0" smtClean="0">
                <a:solidFill>
                  <a:schemeClr val="tx1"/>
                </a:solidFill>
              </a:rPr>
              <a:t>-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0" dirty="0" smtClean="0">
                <a:solidFill>
                  <a:schemeClr val="tx1"/>
                </a:solidFill>
              </a:rPr>
              <a:t>Violation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rgbClr val="FF0000"/>
                </a:solidFill>
              </a:rPr>
              <a:t>Second reason: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Some reactions </a:t>
            </a:r>
            <a:r>
              <a:rPr lang="en-US" b="0" dirty="0">
                <a:solidFill>
                  <a:schemeClr val="tx1"/>
                </a:solidFill>
              </a:rPr>
              <a:t>in </a:t>
            </a:r>
            <a:r>
              <a:rPr lang="en-US" b="0" dirty="0" smtClean="0">
                <a:solidFill>
                  <a:schemeClr val="tx1"/>
                </a:solidFill>
              </a:rPr>
              <a:t>hadron </a:t>
            </a:r>
            <a:r>
              <a:rPr lang="en-US" b="0" dirty="0">
                <a:solidFill>
                  <a:schemeClr val="tx1"/>
                </a:solidFill>
              </a:rPr>
              <a:t>cascade </a:t>
            </a:r>
          </a:p>
          <a:p>
            <a:r>
              <a:rPr lang="en-US" b="0" dirty="0">
                <a:solidFill>
                  <a:schemeClr val="tx1"/>
                </a:solidFill>
              </a:rPr>
              <a:t>are not </a:t>
            </a:r>
            <a:r>
              <a:rPr lang="en-US" b="0" dirty="0" smtClean="0">
                <a:solidFill>
                  <a:schemeClr val="tx1"/>
                </a:solidFill>
              </a:rPr>
              <a:t>implemented </a:t>
            </a:r>
            <a:r>
              <a:rPr lang="en-US" b="0" dirty="0">
                <a:solidFill>
                  <a:schemeClr val="tx1"/>
                </a:solidFill>
              </a:rPr>
              <a:t>explicitly </a:t>
            </a:r>
            <a:r>
              <a:rPr lang="en-US" b="0" dirty="0" smtClean="0">
                <a:solidFill>
                  <a:schemeClr val="tx1"/>
                </a:solidFill>
              </a:rPr>
              <a:t>for every </a:t>
            </a:r>
            <a:r>
              <a:rPr lang="en-US" b="0" dirty="0">
                <a:solidFill>
                  <a:schemeClr val="tx1"/>
                </a:solidFill>
              </a:rPr>
              <a:t>possible </a:t>
            </a:r>
            <a:r>
              <a:rPr lang="en-US" b="0" dirty="0" smtClean="0">
                <a:solidFill>
                  <a:schemeClr val="tx1"/>
                </a:solidFill>
              </a:rPr>
              <a:t>configuration of </a:t>
            </a:r>
            <a:r>
              <a:rPr lang="en-US" b="0" dirty="0" err="1" smtClean="0">
                <a:solidFill>
                  <a:schemeClr val="tx1"/>
                </a:solidFill>
              </a:rPr>
              <a:t>isospin</a:t>
            </a:r>
            <a:r>
              <a:rPr lang="en-US" b="0" dirty="0" smtClean="0">
                <a:solidFill>
                  <a:schemeClr val="tx1"/>
                </a:solidFill>
              </a:rPr>
              <a:t>/charge:</a:t>
            </a:r>
          </a:p>
          <a:p>
            <a:pPr marL="342900" indent="-342900">
              <a:buFont typeface="Arial"/>
              <a:buChar char="•"/>
            </a:pPr>
            <a:r>
              <a:rPr lang="en-US" b="0" i="1" dirty="0" smtClean="0">
                <a:solidFill>
                  <a:schemeClr val="tx1"/>
                </a:solidFill>
              </a:rPr>
              <a:t>final </a:t>
            </a:r>
            <a:r>
              <a:rPr lang="en-US" b="0" i="1" dirty="0">
                <a:solidFill>
                  <a:schemeClr val="tx1"/>
                </a:solidFill>
              </a:rPr>
              <a:t>state particles have randomly-generated </a:t>
            </a:r>
            <a:r>
              <a:rPr lang="en-US" b="0" i="1" dirty="0" err="1">
                <a:solidFill>
                  <a:schemeClr val="tx1"/>
                </a:solidFill>
              </a:rPr>
              <a:t>isospin</a:t>
            </a:r>
            <a:r>
              <a:rPr lang="en-US" b="0" i="1" dirty="0" smtClean="0">
                <a:solidFill>
                  <a:schemeClr val="tx1"/>
                </a:solidFill>
              </a:rPr>
              <a:t>.</a:t>
            </a:r>
            <a:endParaRPr lang="en-US" b="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53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525" y="1320701"/>
            <a:ext cx="9372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The dynamical quark coalescence in AMPT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rgbClr val="006600"/>
                </a:solidFill>
              </a:rPr>
              <a:t>respects quark number conservation (important below a moderate </a:t>
            </a:r>
            <a:r>
              <a:rPr lang="en-US" b="0" i="1" dirty="0" smtClean="0">
                <a:solidFill>
                  <a:srgbClr val="006600"/>
                </a:solidFill>
              </a:rPr>
              <a:t>P</a:t>
            </a:r>
            <a:r>
              <a:rPr lang="en-US" b="0" i="1" baseline="-25000" dirty="0" smtClean="0">
                <a:solidFill>
                  <a:srgbClr val="006600"/>
                </a:solidFill>
              </a:rPr>
              <a:t>T</a:t>
            </a:r>
            <a:r>
              <a:rPr lang="en-US" b="0" dirty="0" smtClean="0">
                <a:solidFill>
                  <a:srgbClr val="006600"/>
                </a:solidFill>
              </a:rPr>
              <a:t>),</a:t>
            </a:r>
          </a:p>
          <a:p>
            <a:r>
              <a:rPr lang="en-US" b="0" dirty="0" smtClean="0">
                <a:solidFill>
                  <a:srgbClr val="006600"/>
                </a:solidFill>
              </a:rPr>
              <a:t>	this is different from the usual </a:t>
            </a:r>
            <a:r>
              <a:rPr lang="en-US" b="0" dirty="0" err="1" smtClean="0">
                <a:solidFill>
                  <a:srgbClr val="006600"/>
                </a:solidFill>
              </a:rPr>
              <a:t>perturbative</a:t>
            </a:r>
            <a:r>
              <a:rPr lang="en-US" b="0" dirty="0" smtClean="0">
                <a:solidFill>
                  <a:srgbClr val="006600"/>
                </a:solidFill>
              </a:rPr>
              <a:t> formulation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rgbClr val="0000FF"/>
                </a:solidFill>
              </a:rPr>
              <a:t>this </a:t>
            </a:r>
            <a:r>
              <a:rPr lang="en-US" b="0" dirty="0" err="1" smtClean="0">
                <a:solidFill>
                  <a:srgbClr val="0000FF"/>
                </a:solidFill>
              </a:rPr>
              <a:t>unitarity</a:t>
            </a:r>
            <a:r>
              <a:rPr lang="en-US" b="0" dirty="0" smtClean="0">
                <a:solidFill>
                  <a:srgbClr val="0000FF"/>
                </a:solidFill>
              </a:rPr>
              <a:t> constraint leads to a </a:t>
            </a:r>
            <a:r>
              <a:rPr lang="en-US" dirty="0" smtClean="0">
                <a:solidFill>
                  <a:srgbClr val="0000FF"/>
                </a:solidFill>
              </a:rPr>
              <a:t>linear</a:t>
            </a:r>
            <a:r>
              <a:rPr lang="en-US" b="0" dirty="0" smtClean="0">
                <a:solidFill>
                  <a:srgbClr val="0000FF"/>
                </a:solidFill>
              </a:rPr>
              <a:t> quark-hadron scaling at low </a:t>
            </a:r>
            <a:r>
              <a:rPr lang="en-US" b="0" i="1" dirty="0">
                <a:solidFill>
                  <a:srgbClr val="0000FF"/>
                </a:solidFill>
              </a:rPr>
              <a:t>P</a:t>
            </a:r>
            <a:r>
              <a:rPr lang="en-US" b="0" i="1" baseline="-25000" dirty="0">
                <a:solidFill>
                  <a:srgbClr val="0000FF"/>
                </a:solidFill>
              </a:rPr>
              <a:t>T</a:t>
            </a:r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>
                <a:solidFill>
                  <a:srgbClr val="800000"/>
                </a:solidFill>
              </a:rPr>
              <a:t>	</a:t>
            </a:r>
            <a:r>
              <a:rPr lang="en-US" b="0" dirty="0" smtClean="0">
                <a:solidFill>
                  <a:srgbClr val="800000"/>
                </a:solidFill>
              </a:rPr>
              <a:t>(</a:t>
            </a:r>
            <a:r>
              <a:rPr lang="en-US" dirty="0" smtClean="0">
                <a:solidFill>
                  <a:srgbClr val="800000"/>
                </a:solidFill>
              </a:rPr>
              <a:t>not</a:t>
            </a:r>
            <a:r>
              <a:rPr lang="en-US" b="0" dirty="0" smtClean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800000"/>
                </a:solidFill>
              </a:rPr>
              <a:t>NCQ</a:t>
            </a:r>
            <a:r>
              <a:rPr lang="en-US" b="0" dirty="0" smtClean="0">
                <a:solidFill>
                  <a:srgbClr val="800000"/>
                </a:solidFill>
              </a:rPr>
              <a:t> Number-of-Constituent-Quark scaling</a:t>
            </a:r>
            <a:r>
              <a:rPr lang="en-US" b="0" dirty="0" smtClean="0">
                <a:solidFill>
                  <a:srgbClr val="800000"/>
                </a:solidFill>
              </a:rPr>
              <a:t>):</a:t>
            </a:r>
          </a:p>
          <a:p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dirty="0" smtClean="0">
                <a:solidFill>
                  <a:srgbClr val="0000FF"/>
                </a:solidFill>
              </a:rPr>
              <a:t>   e.g. v</a:t>
            </a:r>
            <a:r>
              <a:rPr lang="en-US" b="0" baseline="-25000" dirty="0" smtClean="0">
                <a:solidFill>
                  <a:srgbClr val="0000FF"/>
                </a:solidFill>
              </a:rPr>
              <a:t>2,M</a:t>
            </a:r>
            <a:r>
              <a:rPr lang="en-US" b="0" dirty="0" smtClean="0">
                <a:solidFill>
                  <a:srgbClr val="0000FF"/>
                </a:solidFill>
              </a:rPr>
              <a:t>(</a:t>
            </a:r>
            <a:r>
              <a:rPr lang="en-US" b="0" i="1" dirty="0" smtClean="0">
                <a:solidFill>
                  <a:srgbClr val="0000FF"/>
                </a:solidFill>
              </a:rPr>
              <a:t>P</a:t>
            </a:r>
            <a:r>
              <a:rPr lang="en-US" b="0" i="1" baseline="-25000" dirty="0" smtClean="0">
                <a:solidFill>
                  <a:srgbClr val="0000FF"/>
                </a:solidFill>
              </a:rPr>
              <a:t>T</a:t>
            </a:r>
            <a:r>
              <a:rPr lang="en-US" b="0" dirty="0" smtClean="0">
                <a:solidFill>
                  <a:srgbClr val="0000FF"/>
                </a:solidFill>
              </a:rPr>
              <a:t>)=1*v</a:t>
            </a:r>
            <a:r>
              <a:rPr lang="en-US" b="0" baseline="-25000" dirty="0" smtClean="0">
                <a:solidFill>
                  <a:srgbClr val="0000FF"/>
                </a:solidFill>
              </a:rPr>
              <a:t>2,q</a:t>
            </a:r>
            <a:r>
              <a:rPr lang="en-US" b="0" dirty="0" smtClean="0">
                <a:solidFill>
                  <a:srgbClr val="0000FF"/>
                </a:solidFill>
              </a:rPr>
              <a:t>(</a:t>
            </a:r>
            <a:r>
              <a:rPr lang="en-US" b="0" i="1" dirty="0" smtClean="0">
                <a:solidFill>
                  <a:srgbClr val="0000FF"/>
                </a:solidFill>
              </a:rPr>
              <a:t>P</a:t>
            </a:r>
            <a:r>
              <a:rPr lang="en-US" b="0" i="1" baseline="-25000" dirty="0" smtClean="0">
                <a:solidFill>
                  <a:srgbClr val="0000FF"/>
                </a:solidFill>
              </a:rPr>
              <a:t>T</a:t>
            </a:r>
            <a:r>
              <a:rPr lang="en-US" b="0" i="1" dirty="0" smtClean="0">
                <a:solidFill>
                  <a:srgbClr val="0000FF"/>
                </a:solidFill>
              </a:rPr>
              <a:t>/NCQ</a:t>
            </a:r>
            <a:r>
              <a:rPr lang="en-US" b="0" dirty="0" smtClean="0">
                <a:solidFill>
                  <a:srgbClr val="0000FF"/>
                </a:solidFill>
              </a:rPr>
              <a:t>) if only forming mesons.</a:t>
            </a:r>
            <a:endParaRPr lang="en-US" b="0" dirty="0" smtClean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0925" y="3167360"/>
            <a:ext cx="2789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6600"/>
                </a:solidFill>
              </a:rPr>
              <a:t>ZWL, JPG 38 (2011)</a:t>
            </a:r>
            <a:endParaRPr lang="en-US" b="0" dirty="0">
              <a:solidFill>
                <a:srgbClr val="0066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8125" y="3857625"/>
            <a:ext cx="9677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solidFill>
                  <a:srgbClr val="FF0000"/>
                </a:solidFill>
              </a:rPr>
              <a:t>But </a:t>
            </a:r>
            <a:r>
              <a:rPr lang="en-US" b="0" dirty="0">
                <a:solidFill>
                  <a:srgbClr val="FF0000"/>
                </a:solidFill>
              </a:rPr>
              <a:t>currently </a:t>
            </a:r>
            <a:r>
              <a:rPr lang="en-US" b="0" dirty="0" smtClean="0">
                <a:solidFill>
                  <a:srgbClr val="FF0000"/>
                </a:solidFill>
              </a:rPr>
              <a:t>quark coalescence in AMPT only considers relative distance.</a:t>
            </a:r>
          </a:p>
          <a:p>
            <a:endParaRPr lang="en-US" b="0" dirty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6600"/>
                </a:solidFill>
              </a:rPr>
              <a:t>We need </a:t>
            </a:r>
            <a:r>
              <a:rPr lang="en-US" b="0" dirty="0">
                <a:solidFill>
                  <a:srgbClr val="006600"/>
                </a:solidFill>
              </a:rPr>
              <a:t>to </a:t>
            </a:r>
            <a:r>
              <a:rPr lang="en-US" b="0" dirty="0" smtClean="0">
                <a:solidFill>
                  <a:srgbClr val="006600"/>
                </a:solidFill>
              </a:rPr>
              <a:t>further develop the </a:t>
            </a:r>
            <a:r>
              <a:rPr lang="en-US" b="0" dirty="0" err="1" smtClean="0">
                <a:solidFill>
                  <a:srgbClr val="006600"/>
                </a:solidFill>
              </a:rPr>
              <a:t>hadronization</a:t>
            </a:r>
            <a:r>
              <a:rPr lang="en-US" b="0" dirty="0" smtClean="0">
                <a:solidFill>
                  <a:srgbClr val="006600"/>
                </a:solidFill>
              </a:rPr>
              <a:t> model in AMPT, 	e.g.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quark coalescence / </a:t>
            </a:r>
            <a:r>
              <a:rPr lang="en-US" b="0" dirty="0" err="1" smtClean="0">
                <a:solidFill>
                  <a:schemeClr val="tx1"/>
                </a:solidFill>
              </a:rPr>
              <a:t>parton</a:t>
            </a:r>
            <a:r>
              <a:rPr lang="en-US" b="0" dirty="0" smtClean="0">
                <a:solidFill>
                  <a:schemeClr val="tx1"/>
                </a:solidFill>
              </a:rPr>
              <a:t> recombination in phase</a:t>
            </a:r>
            <a:r>
              <a:rPr lang="en-US" b="0" dirty="0">
                <a:solidFill>
                  <a:schemeClr val="tx1"/>
                </a:solidFill>
              </a:rPr>
              <a:t>-</a:t>
            </a:r>
            <a:r>
              <a:rPr lang="en-US" b="0" dirty="0" smtClean="0">
                <a:solidFill>
                  <a:schemeClr val="tx1"/>
                </a:solidFill>
              </a:rPr>
              <a:t>space </a:t>
            </a:r>
          </a:p>
          <a:p>
            <a:r>
              <a:rPr lang="en-US" b="0" dirty="0">
                <a:solidFill>
                  <a:schemeClr val="tx1"/>
                </a:solidFill>
              </a:rPr>
              <a:t>	</a:t>
            </a:r>
            <a:r>
              <a:rPr lang="en-US" b="0" dirty="0" smtClean="0">
                <a:solidFill>
                  <a:schemeClr val="tx1"/>
                </a:solidFill>
              </a:rPr>
              <a:t>	(</a:t>
            </a:r>
            <a:r>
              <a:rPr lang="en-US" b="0" i="1" dirty="0" smtClean="0">
                <a:solidFill>
                  <a:schemeClr val="tx1"/>
                </a:solidFill>
              </a:rPr>
              <a:t>considering</a:t>
            </a:r>
            <a:r>
              <a:rPr lang="en-US" b="0" dirty="0" smtClean="0">
                <a:solidFill>
                  <a:schemeClr val="tx1"/>
                </a:solidFill>
              </a:rPr>
              <a:t> </a:t>
            </a:r>
            <a:r>
              <a:rPr lang="en-US" b="0" i="1" dirty="0" smtClean="0">
                <a:solidFill>
                  <a:schemeClr val="tx1"/>
                </a:solidFill>
              </a:rPr>
              <a:t>both </a:t>
            </a:r>
            <a:r>
              <a:rPr lang="en-US" b="0" i="1" dirty="0">
                <a:solidFill>
                  <a:schemeClr val="tx1"/>
                </a:solidFill>
              </a:rPr>
              <a:t>relative distance and relative momentum</a:t>
            </a:r>
            <a:r>
              <a:rPr lang="en-US" b="0" dirty="0" smtClean="0">
                <a:solidFill>
                  <a:schemeClr val="tx1"/>
                </a:solidFill>
              </a:rPr>
              <a:t>)	</a:t>
            </a:r>
            <a:endParaRPr lang="en-US" b="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rgbClr val="0000FF"/>
                </a:solidFill>
              </a:rPr>
              <a:t>start quark </a:t>
            </a:r>
            <a:r>
              <a:rPr lang="en-US" b="0" dirty="0">
                <a:solidFill>
                  <a:srgbClr val="0000FF"/>
                </a:solidFill>
              </a:rPr>
              <a:t>coalescence </a:t>
            </a:r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	around a critical energy density ~</a:t>
            </a:r>
            <a:r>
              <a:rPr lang="en-GB" dirty="0" err="1" smtClean="0"/>
              <a:t>ε</a:t>
            </a:r>
            <a:r>
              <a:rPr lang="en-GB" baseline="-25000" dirty="0" err="1" smtClean="0"/>
              <a:t>c</a:t>
            </a:r>
            <a:r>
              <a:rPr lang="en-GB" baseline="-25000" dirty="0" smtClean="0"/>
              <a:t> </a:t>
            </a:r>
            <a:r>
              <a:rPr lang="en-US" b="0" dirty="0">
                <a:solidFill>
                  <a:srgbClr val="0000FF"/>
                </a:solidFill>
              </a:rPr>
              <a:t>(</a:t>
            </a:r>
            <a:r>
              <a:rPr lang="en-US" b="0" i="1" dirty="0">
                <a:solidFill>
                  <a:srgbClr val="0000FF"/>
                </a:solidFill>
              </a:rPr>
              <a:t>onset of confinement</a:t>
            </a:r>
            <a:r>
              <a:rPr lang="en-US" b="0" dirty="0" smtClean="0">
                <a:solidFill>
                  <a:srgbClr val="0000FF"/>
                </a:solidFill>
              </a:rPr>
              <a:t>),</a:t>
            </a:r>
            <a:endParaRPr lang="en-GB" baseline="-25000" dirty="0" smtClean="0"/>
          </a:p>
          <a:p>
            <a:r>
              <a:rPr lang="en-GB" baseline="-25000" dirty="0">
                <a:solidFill>
                  <a:srgbClr val="800000"/>
                </a:solidFill>
              </a:rPr>
              <a:t>	</a:t>
            </a:r>
            <a:r>
              <a:rPr lang="en-US" b="0" dirty="0" smtClean="0">
                <a:solidFill>
                  <a:srgbClr val="800000"/>
                </a:solidFill>
              </a:rPr>
              <a:t>not simply after the </a:t>
            </a:r>
            <a:r>
              <a:rPr lang="en-US" b="0" dirty="0" err="1" smtClean="0">
                <a:solidFill>
                  <a:srgbClr val="800000"/>
                </a:solidFill>
              </a:rPr>
              <a:t>parton’s</a:t>
            </a:r>
            <a:r>
              <a:rPr lang="en-US" b="0" dirty="0" smtClean="0">
                <a:solidFill>
                  <a:srgbClr val="800000"/>
                </a:solidFill>
              </a:rPr>
              <a:t> kinetic freeze-out.</a:t>
            </a:r>
            <a:endParaRPr lang="en-GB" baseline="-25000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925" y="657225"/>
            <a:ext cx="9846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0000FF"/>
                </a:solidFill>
              </a:rPr>
              <a:t>2</a:t>
            </a:r>
            <a:r>
              <a:rPr lang="en-US" sz="2600" dirty="0" smtClean="0">
                <a:solidFill>
                  <a:srgbClr val="0000FF"/>
                </a:solidFill>
              </a:rPr>
              <a:t>) Develop </a:t>
            </a:r>
            <a:r>
              <a:rPr lang="en-US" sz="2800" dirty="0">
                <a:solidFill>
                  <a:srgbClr val="0000FF"/>
                </a:solidFill>
              </a:rPr>
              <a:t>parton recombination </a:t>
            </a:r>
            <a:r>
              <a:rPr lang="en-US" sz="2600" dirty="0" smtClean="0">
                <a:solidFill>
                  <a:srgbClr val="0000FF"/>
                </a:solidFill>
              </a:rPr>
              <a:t>in the transport model approach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1325" y="-28575"/>
            <a:ext cx="50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opportunities: 2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56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25" y="962025"/>
            <a:ext cx="9372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b="0" dirty="0" smtClean="0">
                <a:solidFill>
                  <a:srgbClr val="0000FF"/>
                </a:solidFill>
              </a:rPr>
              <a:t>How to include gluon productions </a:t>
            </a:r>
          </a:p>
          <a:p>
            <a:pPr>
              <a:defRPr/>
            </a:pPr>
            <a:r>
              <a:rPr lang="en-US" b="0" dirty="0"/>
              <a:t>	</a:t>
            </a:r>
            <a:r>
              <a:rPr lang="en-US" b="0" dirty="0" smtClean="0"/>
              <a:t>in addition to quark production in string melting initial condition?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b="0" dirty="0" smtClean="0">
                <a:solidFill>
                  <a:srgbClr val="0000FF"/>
                </a:solidFill>
              </a:rPr>
              <a:t>Include inelastic parton reactions:</a:t>
            </a:r>
          </a:p>
          <a:p>
            <a:pPr>
              <a:defRPr/>
            </a:pPr>
            <a:r>
              <a:rPr lang="en-US" b="0" dirty="0" smtClean="0"/>
              <a:t>	</a:t>
            </a:r>
            <a:r>
              <a:rPr lang="en-US" b="0" dirty="0" err="1" smtClean="0"/>
              <a:t>gg</a:t>
            </a:r>
            <a:r>
              <a:rPr lang="en-US" b="0" dirty="0" smtClean="0"/>
              <a:t> &lt;-&gt; </a:t>
            </a:r>
            <a:r>
              <a:rPr lang="en-US" b="0" dirty="0" err="1" smtClean="0"/>
              <a:t>qqbar</a:t>
            </a:r>
            <a:r>
              <a:rPr lang="en-US" b="0" dirty="0" smtClean="0"/>
              <a:t> / </a:t>
            </a:r>
            <a:r>
              <a:rPr lang="en-US" b="0" dirty="0" err="1" smtClean="0"/>
              <a:t>ssbar</a:t>
            </a:r>
            <a:r>
              <a:rPr lang="en-US" b="0" dirty="0" smtClean="0"/>
              <a:t> / </a:t>
            </a:r>
            <a:r>
              <a:rPr lang="en-US" b="0" dirty="0" err="1" smtClean="0"/>
              <a:t>ccbar</a:t>
            </a:r>
            <a:r>
              <a:rPr lang="en-US" b="0" dirty="0" smtClean="0"/>
              <a:t>, 2 &lt;-&gt;3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b="0" dirty="0" smtClean="0"/>
              <a:t>Improve parton recombination in a transport approach:</a:t>
            </a:r>
          </a:p>
          <a:p>
            <a:pPr lvl="1">
              <a:defRPr/>
            </a:pPr>
            <a:r>
              <a:rPr lang="en-US" b="0" dirty="0"/>
              <a:t>	</a:t>
            </a:r>
            <a:r>
              <a:rPr lang="en-US" b="0" dirty="0">
                <a:solidFill>
                  <a:srgbClr val="0000FF"/>
                </a:solidFill>
              </a:rPr>
              <a:t>How to include gluons</a:t>
            </a:r>
            <a:r>
              <a:rPr lang="en-US" b="0" dirty="0" smtClean="0">
                <a:solidFill>
                  <a:srgbClr val="0000FF"/>
                </a:solidFill>
              </a:rPr>
              <a:t>?</a:t>
            </a:r>
          </a:p>
          <a:p>
            <a:pPr lvl="1">
              <a:defRPr/>
            </a:pPr>
            <a:r>
              <a:rPr lang="en-US" b="0" dirty="0" smtClean="0"/>
              <a:t>	Is </a:t>
            </a:r>
            <a:r>
              <a:rPr lang="en-US" b="0" dirty="0"/>
              <a:t>there an entropy problem</a:t>
            </a:r>
            <a:r>
              <a:rPr lang="en-US" b="0" dirty="0" smtClean="0"/>
              <a:t>?</a:t>
            </a:r>
            <a:endParaRPr lang="en-US" b="0" dirty="0">
              <a:solidFill>
                <a:srgbClr val="0000FF"/>
              </a:solidFill>
            </a:endParaRPr>
          </a:p>
          <a:p>
            <a:pPr lvl="1">
              <a:defRPr/>
            </a:pPr>
            <a:r>
              <a:rPr lang="en-US" b="0" dirty="0" smtClean="0"/>
              <a:t>	New quark-hadron scaling for the bulk.</a:t>
            </a:r>
          </a:p>
          <a:p>
            <a:pPr lvl="1">
              <a:defRPr/>
            </a:pPr>
            <a:r>
              <a:rPr lang="en-US" b="0" dirty="0"/>
              <a:t>	Will extend AMPT </a:t>
            </a:r>
            <a:r>
              <a:rPr lang="en-US" b="0" dirty="0" smtClean="0"/>
              <a:t>to intermediate </a:t>
            </a:r>
            <a:r>
              <a:rPr lang="en-US" b="0" i="1" dirty="0" smtClean="0"/>
              <a:t>P</a:t>
            </a:r>
            <a:r>
              <a:rPr lang="en-US" b="0" i="1" baseline="-25000" dirty="0" smtClean="0"/>
              <a:t>T</a:t>
            </a:r>
            <a:r>
              <a:rPr lang="en-US" b="0" dirty="0" smtClean="0"/>
              <a:t>  region.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" y="504825"/>
            <a:ext cx="69218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FF"/>
                </a:solidFill>
              </a:rPr>
              <a:t>3) Include gluons and inelastic parton reactions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1325" y="-28575"/>
            <a:ext cx="50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opportunities: 3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325" y="4455081"/>
            <a:ext cx="7917552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FF"/>
                </a:solidFill>
              </a:rPr>
              <a:t>4) Up-to-date PDF:</a:t>
            </a:r>
          </a:p>
          <a:p>
            <a:pPr marL="457200" indent="-4572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Replace Duke-Owens parton distribution function</a:t>
            </a:r>
          </a:p>
          <a:p>
            <a:pPr marL="457200" indent="-4572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Important for heavy flavors and high-P</a:t>
            </a:r>
            <a:r>
              <a:rPr lang="en-US" b="0" baseline="-25000" dirty="0" smtClean="0">
                <a:solidFill>
                  <a:schemeClr val="tx1"/>
                </a:solidFill>
              </a:rPr>
              <a:t>T</a:t>
            </a:r>
            <a:r>
              <a:rPr lang="en-US" b="0" dirty="0" smtClean="0">
                <a:solidFill>
                  <a:schemeClr val="tx1"/>
                </a:solidFill>
              </a:rPr>
              <a:t>.</a:t>
            </a:r>
          </a:p>
          <a:p>
            <a:endParaRPr lang="en-US" sz="2600" dirty="0">
              <a:solidFill>
                <a:srgbClr val="0000FF"/>
              </a:solidFill>
            </a:endParaRPr>
          </a:p>
          <a:p>
            <a:r>
              <a:rPr lang="en-US" sz="2600" dirty="0">
                <a:solidFill>
                  <a:srgbClr val="0000FF"/>
                </a:solidFill>
              </a:rPr>
              <a:t>5</a:t>
            </a:r>
            <a:r>
              <a:rPr lang="en-US" sz="2600" dirty="0" smtClean="0">
                <a:solidFill>
                  <a:srgbClr val="0000FF"/>
                </a:solidFill>
              </a:rPr>
              <a:t>) High P</a:t>
            </a:r>
            <a:r>
              <a:rPr lang="en-US" sz="2600" baseline="-25000" dirty="0" smtClean="0">
                <a:solidFill>
                  <a:srgbClr val="0000FF"/>
                </a:solidFill>
              </a:rPr>
              <a:t>T</a:t>
            </a:r>
            <a:r>
              <a:rPr lang="en-US" sz="2600" dirty="0" smtClean="0">
                <a:solidFill>
                  <a:srgbClr val="0000FF"/>
                </a:solidFill>
              </a:rPr>
              <a:t>:</a:t>
            </a:r>
          </a:p>
          <a:p>
            <a:pPr marL="457200" indent="-457200">
              <a:buFont typeface="Arial"/>
              <a:buChar char="•"/>
            </a:pPr>
            <a:r>
              <a:rPr lang="en-US" b="0" dirty="0" smtClean="0"/>
              <a:t>Energy loss and independent fragmentation for fast </a:t>
            </a:r>
            <a:r>
              <a:rPr lang="en-US" b="0" dirty="0" err="1" smtClean="0"/>
              <a:t>partons</a:t>
            </a:r>
            <a:endParaRPr lang="en-US" b="0" dirty="0"/>
          </a:p>
          <a:p>
            <a:pPr lvl="1" indent="-457200">
              <a:buFont typeface="Arial"/>
              <a:buChar char="•"/>
            </a:pPr>
            <a:r>
              <a:rPr lang="en-US" b="0" dirty="0" smtClean="0"/>
              <a:t>Will extend AMPT to the high </a:t>
            </a:r>
            <a:r>
              <a:rPr lang="en-US" b="0" i="1" dirty="0" smtClean="0"/>
              <a:t>P</a:t>
            </a:r>
            <a:r>
              <a:rPr lang="en-US" b="0" i="1" baseline="-25000" dirty="0" smtClean="0"/>
              <a:t>T</a:t>
            </a:r>
            <a:r>
              <a:rPr lang="en-US" b="0" dirty="0" smtClean="0"/>
              <a:t> </a:t>
            </a:r>
            <a:r>
              <a:rPr lang="en-US" b="0" dirty="0"/>
              <a:t>region</a:t>
            </a:r>
            <a:r>
              <a:rPr lang="en-US" b="0" dirty="0" smtClean="0"/>
              <a:t>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99340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2"/>
          <p:cNvSpPr txBox="1">
            <a:spLocks noChangeArrowheads="1"/>
          </p:cNvSpPr>
          <p:nvPr/>
        </p:nvSpPr>
        <p:spPr bwMode="auto">
          <a:xfrm>
            <a:off x="142875" y="541852"/>
            <a:ext cx="9925050" cy="720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2600" dirty="0" smtClean="0">
                <a:solidFill>
                  <a:srgbClr val="006600"/>
                </a:solidFill>
              </a:rPr>
              <a:t>AMPT serves as a comprehensive model for heavy ion collisions:</a:t>
            </a:r>
          </a:p>
          <a:p>
            <a:pPr marL="457200" indent="-457200" eaLnBrk="1">
              <a:buClr>
                <a:srgbClr val="000000"/>
              </a:buClr>
              <a:buSzPct val="100000"/>
              <a:buFont typeface="Wingdings" charset="2"/>
              <a:buChar char="Ø"/>
              <a:defRPr/>
            </a:pPr>
            <a:r>
              <a:rPr lang="en-GB" sz="2600" b="0" i="1" dirty="0">
                <a:solidFill>
                  <a:schemeClr val="tx1"/>
                </a:solidFill>
              </a:rPr>
              <a:t>	</a:t>
            </a:r>
            <a:r>
              <a:rPr lang="en-GB" sz="2600" b="0" dirty="0" smtClean="0">
                <a:solidFill>
                  <a:schemeClr val="tx1"/>
                </a:solidFill>
              </a:rPr>
              <a:t>event</a:t>
            </a:r>
            <a:r>
              <a:rPr lang="en-GB" sz="2600" b="0" dirty="0">
                <a:solidFill>
                  <a:schemeClr val="tx1"/>
                </a:solidFill>
              </a:rPr>
              <a:t>-by-</a:t>
            </a:r>
            <a:r>
              <a:rPr lang="en-GB" sz="2600" b="0" dirty="0" smtClean="0">
                <a:solidFill>
                  <a:schemeClr val="tx1"/>
                </a:solidFill>
              </a:rPr>
              <a:t>event from initial condition to final observables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GB" sz="2600" b="0" dirty="0" smtClean="0">
                <a:solidFill>
                  <a:schemeClr val="tx1"/>
                </a:solidFill>
              </a:rPr>
              <a:t>  </a:t>
            </a:r>
            <a:r>
              <a:rPr lang="en-GB" sz="2600" b="0" dirty="0">
                <a:solidFill>
                  <a:schemeClr val="tx1"/>
                </a:solidFill>
              </a:rPr>
              <a:t> String Melting </a:t>
            </a:r>
            <a:r>
              <a:rPr lang="en-GB" sz="2600" b="0" dirty="0" smtClean="0">
                <a:solidFill>
                  <a:schemeClr val="tx1"/>
                </a:solidFill>
              </a:rPr>
              <a:t>introduces additional fluctuations and correlations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GB" sz="2600" b="0" dirty="0">
                <a:solidFill>
                  <a:schemeClr val="tx1"/>
                </a:solidFill>
              </a:rPr>
              <a:t> </a:t>
            </a:r>
            <a:r>
              <a:rPr lang="en-GB" sz="2600" b="0" dirty="0" smtClean="0">
                <a:solidFill>
                  <a:schemeClr val="tx1"/>
                </a:solidFill>
              </a:rPr>
              <a:t>  Can address non-equilibrium dynamics</a:t>
            </a:r>
          </a:p>
          <a:p>
            <a:pPr eaLnBrk="1">
              <a:buSzPct val="100000"/>
              <a:defRPr/>
            </a:pPr>
            <a:endParaRPr lang="en-GB" sz="2600" b="0" dirty="0">
              <a:solidFill>
                <a:schemeClr val="tx1"/>
              </a:solidFill>
            </a:endParaRPr>
          </a:p>
          <a:p>
            <a:pPr eaLnBrk="1">
              <a:buClr>
                <a:srgbClr val="000000"/>
              </a:buClr>
              <a:buSzPct val="100000"/>
              <a:defRPr/>
            </a:pPr>
            <a:r>
              <a:rPr lang="en-GB" sz="2600" dirty="0" smtClean="0">
                <a:solidFill>
                  <a:srgbClr val="008000"/>
                </a:solidFill>
              </a:rPr>
              <a:t>It is a test-bed of different ideas</a:t>
            </a:r>
            <a:r>
              <a:rPr lang="en-GB" sz="2600" dirty="0">
                <a:solidFill>
                  <a:srgbClr val="008000"/>
                </a:solidFill>
              </a:rPr>
              <a:t> </a:t>
            </a:r>
            <a:r>
              <a:rPr lang="en-GB" sz="2600" dirty="0" smtClean="0">
                <a:solidFill>
                  <a:srgbClr val="008000"/>
                </a:solidFill>
              </a:rPr>
              <a:t>&amp; can lead to new </a:t>
            </a:r>
            <a:r>
              <a:rPr lang="en-GB" sz="2600" dirty="0" smtClean="0">
                <a:solidFill>
                  <a:srgbClr val="008000"/>
                </a:solidFill>
              </a:rPr>
              <a:t>discoveries:</a:t>
            </a:r>
          </a:p>
          <a:p>
            <a:pPr eaLnBrk="1">
              <a:buClr>
                <a:srgbClr val="000000"/>
              </a:buClr>
              <a:buSzPct val="100000"/>
              <a:defRPr/>
            </a:pPr>
            <a:r>
              <a:rPr lang="en-GB" sz="2600" b="0" dirty="0" smtClean="0">
                <a:solidFill>
                  <a:srgbClr val="008000"/>
                </a:solidFill>
              </a:rPr>
              <a:t>	</a:t>
            </a:r>
            <a:r>
              <a:rPr lang="en-GB" sz="2600" b="0" dirty="0" smtClean="0">
                <a:solidFill>
                  <a:srgbClr val="0000FF"/>
                </a:solidFill>
              </a:rPr>
              <a:t>Example: </a:t>
            </a:r>
            <a:r>
              <a:rPr lang="en-GB" sz="2600" b="0" dirty="0" smtClean="0">
                <a:solidFill>
                  <a:srgbClr val="0000FF"/>
                </a:solidFill>
              </a:rPr>
              <a:t>v</a:t>
            </a:r>
            <a:r>
              <a:rPr lang="en-GB" sz="2600" b="0" baseline="-25000" dirty="0" smtClean="0">
                <a:solidFill>
                  <a:srgbClr val="0000FF"/>
                </a:solidFill>
              </a:rPr>
              <a:t>2</a:t>
            </a:r>
            <a:r>
              <a:rPr lang="en-GB" sz="2600" b="0" dirty="0" smtClean="0">
                <a:solidFill>
                  <a:srgbClr val="0000FF"/>
                </a:solidFill>
              </a:rPr>
              <a:t> </a:t>
            </a:r>
            <a:r>
              <a:rPr lang="en-GB" sz="2600" b="0" dirty="0" smtClean="0">
                <a:solidFill>
                  <a:srgbClr val="0000FF"/>
                </a:solidFill>
              </a:rPr>
              <a:t>may be dominated by anisotropic escape</a:t>
            </a:r>
          </a:p>
          <a:p>
            <a:pPr lvl="1" indent="0" eaLnBrk="1">
              <a:buClr>
                <a:srgbClr val="000000"/>
              </a:buClr>
              <a:buSzPct val="100000"/>
              <a:defRPr/>
            </a:pPr>
            <a:r>
              <a:rPr lang="en-GB" sz="2600" b="0" baseline="-25000" dirty="0" smtClean="0">
                <a:solidFill>
                  <a:schemeClr val="tx1"/>
                </a:solidFill>
              </a:rPr>
              <a:t> </a:t>
            </a:r>
            <a:r>
              <a:rPr lang="en-GB" sz="2600" b="0" dirty="0" smtClean="0">
                <a:solidFill>
                  <a:schemeClr val="tx1"/>
                </a:solidFill>
              </a:rPr>
              <a:t>     instead of hydrodynamics flow due </a:t>
            </a:r>
            <a:r>
              <a:rPr lang="en-GB" sz="2600" b="0" dirty="0">
                <a:solidFill>
                  <a:schemeClr val="tx1"/>
                </a:solidFill>
              </a:rPr>
              <a:t>to low &amp; modest opacity</a:t>
            </a:r>
            <a:r>
              <a:rPr lang="en-GB" sz="2600" b="0" dirty="0" smtClean="0">
                <a:solidFill>
                  <a:schemeClr val="tx1"/>
                </a:solidFill>
              </a:rPr>
              <a:t>,</a:t>
            </a:r>
          </a:p>
          <a:p>
            <a:pPr lvl="1" indent="0" eaLnBrk="1">
              <a:buClr>
                <a:srgbClr val="000000"/>
              </a:buClr>
              <a:buSzPct val="100000"/>
              <a:defRPr/>
            </a:pPr>
            <a:r>
              <a:rPr lang="en-GB" sz="2600" b="0" baseline="-25000" dirty="0" smtClean="0">
                <a:solidFill>
                  <a:schemeClr val="tx1"/>
                </a:solidFill>
              </a:rPr>
              <a:t> </a:t>
            </a:r>
            <a:r>
              <a:rPr lang="en-GB" sz="2600" b="0" dirty="0" smtClean="0">
                <a:solidFill>
                  <a:schemeClr val="tx1"/>
                </a:solidFill>
              </a:rPr>
              <a:t>     </a:t>
            </a:r>
            <a:r>
              <a:rPr lang="en-GB" sz="2600" b="0" dirty="0" smtClean="0">
                <a:solidFill>
                  <a:schemeClr val="tx1"/>
                </a:solidFill>
              </a:rPr>
              <a:t>this naturally </a:t>
            </a:r>
            <a:r>
              <a:rPr lang="en-GB" sz="2600" b="0" dirty="0" smtClean="0">
                <a:solidFill>
                  <a:schemeClr val="tx1"/>
                </a:solidFill>
              </a:rPr>
              <a:t>explains similar v2 &amp; v3 for small &amp; large systems</a:t>
            </a:r>
          </a:p>
          <a:p>
            <a:pPr lvl="1" indent="0" eaLnBrk="1">
              <a:buClr>
                <a:srgbClr val="000000"/>
              </a:buClr>
              <a:buSzPct val="100000"/>
              <a:defRPr/>
            </a:pPr>
            <a:r>
              <a:rPr lang="en-GB" sz="2600" b="0" baseline="-25000" dirty="0" smtClean="0">
                <a:solidFill>
                  <a:schemeClr val="tx1"/>
                </a:solidFill>
              </a:rPr>
              <a:t> </a:t>
            </a:r>
            <a:r>
              <a:rPr lang="en-GB" sz="2600" b="0" dirty="0" smtClean="0">
                <a:solidFill>
                  <a:schemeClr val="tx1"/>
                </a:solidFill>
              </a:rPr>
              <a:t>     but challenges the “Perfect Fluid” paradigm.</a:t>
            </a:r>
            <a:endParaRPr lang="en-GB" sz="2600" b="0" baseline="-25000" dirty="0" smtClean="0">
              <a:solidFill>
                <a:schemeClr val="tx1"/>
              </a:solidFill>
            </a:endParaRPr>
          </a:p>
          <a:p>
            <a:pPr eaLnBrk="1">
              <a:buClr>
                <a:srgbClr val="000000"/>
              </a:buClr>
              <a:buSzPct val="100000"/>
              <a:defRPr/>
            </a:pPr>
            <a:endParaRPr lang="en-GB" sz="2600" b="0" dirty="0" smtClean="0">
              <a:solidFill>
                <a:schemeClr val="tx1"/>
              </a:solidFill>
              <a:latin typeface="Times" charset="0"/>
            </a:endParaRPr>
          </a:p>
          <a:p>
            <a:pPr eaLnBrk="1">
              <a:buClr>
                <a:srgbClr val="000000"/>
              </a:buClr>
              <a:buSzPct val="100000"/>
              <a:defRPr/>
            </a:pPr>
            <a:r>
              <a:rPr lang="en-GB" sz="2600" dirty="0" smtClean="0">
                <a:solidFill>
                  <a:srgbClr val="FF0000"/>
                </a:solidFill>
                <a:latin typeface="Times" charset="0"/>
              </a:rPr>
              <a:t>Further </a:t>
            </a:r>
            <a:r>
              <a:rPr lang="en-US" sz="2600" dirty="0" smtClean="0">
                <a:solidFill>
                  <a:srgbClr val="FF0000"/>
                </a:solidFill>
              </a:rPr>
              <a:t>developments are needed and overdue: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US" sz="2600" b="0" dirty="0"/>
              <a:t>	F</a:t>
            </a:r>
            <a:r>
              <a:rPr lang="en-US" sz="2600" b="0" dirty="0" smtClean="0"/>
              <a:t>ix charge conservation in hadron cascade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/>
              <a:t>	Improve parton recombination 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/>
              <a:t>   Include </a:t>
            </a:r>
            <a:r>
              <a:rPr lang="en-US" sz="2600" b="0" dirty="0"/>
              <a:t>gluons and inelastic parton </a:t>
            </a:r>
            <a:r>
              <a:rPr lang="en-US" sz="2600" b="0" dirty="0" smtClean="0"/>
              <a:t>reactions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/>
              <a:t>   </a:t>
            </a:r>
            <a:r>
              <a:rPr lang="en-US" sz="2600" b="0" dirty="0"/>
              <a:t>Up-to-date </a:t>
            </a:r>
            <a:r>
              <a:rPr lang="en-US" sz="2600" b="0" dirty="0" smtClean="0"/>
              <a:t>PDF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/>
              <a:t>   High P</a:t>
            </a:r>
            <a:r>
              <a:rPr lang="en-US" sz="2600" b="0" baseline="-25000" dirty="0" smtClean="0"/>
              <a:t>T</a:t>
            </a:r>
            <a:endParaRPr lang="en-US" sz="2600" b="0" dirty="0" smtClean="0"/>
          </a:p>
          <a:p>
            <a:pPr marL="457200" lvl="1" indent="-457200">
              <a:buSzPct val="100000"/>
              <a:buFont typeface="Wingdings" charset="2"/>
              <a:buChar char="Ø"/>
            </a:pPr>
            <a:endParaRPr lang="en-US" sz="2600" b="0" dirty="0" smtClean="0">
              <a:solidFill>
                <a:schemeClr val="tx1"/>
              </a:solidFill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3971925" y="65923"/>
            <a:ext cx="2209800" cy="43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2800" dirty="0">
                <a:solidFill>
                  <a:srgbClr val="000080"/>
                </a:solidFill>
                <a:cs typeface="+mn-cs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152014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1525" y="3019425"/>
            <a:ext cx="1783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018618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32" y="809625"/>
            <a:ext cx="4657293" cy="700382"/>
          </a:xfrm>
          <a:ln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sz="2800" dirty="0">
                <a:solidFill>
                  <a:srgbClr val="0000FF"/>
                </a:solidFill>
              </a:rPr>
              <a:t>Meson-Meson channels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298" y="1869615"/>
            <a:ext cx="2693139" cy="83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20" y="2798690"/>
            <a:ext cx="4286487" cy="93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57" y="4324918"/>
            <a:ext cx="4860981" cy="242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229926" y="1896614"/>
            <a:ext cx="837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>
                <a:latin typeface="Times" charset="0"/>
              </a:rPr>
              <a:t>SU(2):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22123" y="4396386"/>
            <a:ext cx="2306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  <a:buFont typeface="StarBats" charset="0"/>
              <a:buNone/>
            </a:pPr>
            <a:r>
              <a:rPr lang="en-GB" b="0" dirty="0" smtClean="0">
                <a:latin typeface="Times" charset="0"/>
              </a:rPr>
              <a:t>With </a:t>
            </a:r>
            <a:r>
              <a:rPr lang="en-GB" b="0" dirty="0">
                <a:latin typeface="Times" charset="0"/>
              </a:rPr>
              <a:t>strangeness:</a:t>
            </a: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-76200" y="-28575"/>
            <a:ext cx="102203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 of AMPT: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hadron cascade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8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733425"/>
            <a:ext cx="8603127" cy="700382"/>
          </a:xfrm>
          <a:ln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2800" dirty="0">
                <a:solidFill>
                  <a:srgbClr val="0000FF"/>
                </a:solidFill>
              </a:rPr>
              <a:t>Meson-</a:t>
            </a:r>
            <a:r>
              <a:rPr lang="en-GB" sz="2800" dirty="0" smtClean="0">
                <a:solidFill>
                  <a:srgbClr val="0000FF"/>
                </a:solidFill>
              </a:rPr>
              <a:t>Baryon &amp; </a:t>
            </a:r>
            <a:r>
              <a:rPr lang="en-GB" sz="2800" dirty="0">
                <a:solidFill>
                  <a:srgbClr val="0000FF"/>
                </a:solidFill>
              </a:rPr>
              <a:t>B</a:t>
            </a:r>
            <a:r>
              <a:rPr lang="en-GB" sz="2800" dirty="0" smtClean="0">
                <a:solidFill>
                  <a:srgbClr val="0000FF"/>
                </a:solidFill>
              </a:rPr>
              <a:t>aryon-Baryon </a:t>
            </a:r>
            <a:r>
              <a:rPr lang="en-GB" sz="2800" dirty="0">
                <a:solidFill>
                  <a:srgbClr val="0000FF"/>
                </a:solidFill>
              </a:rPr>
              <a:t>channels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111" y="1382313"/>
            <a:ext cx="7047867" cy="9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409825"/>
            <a:ext cx="6490830" cy="242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5049443"/>
            <a:ext cx="6274998" cy="9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6179419"/>
            <a:ext cx="6097694" cy="95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-76200" y="-28575"/>
            <a:ext cx="102203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Individual components of AMPT: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hadron cascade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162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/>
          <p:cNvSpPr>
            <a:spLocks noChangeArrowheads="1"/>
          </p:cNvSpPr>
          <p:nvPr/>
        </p:nvSpPr>
        <p:spPr bwMode="auto">
          <a:xfrm>
            <a:off x="1228725" y="581025"/>
            <a:ext cx="8382000" cy="637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cs typeface="+mn-cs"/>
              </a:rPr>
              <a:t>Package of each AMPT version includes:</a:t>
            </a:r>
          </a:p>
          <a:p>
            <a:pPr>
              <a:defRPr/>
            </a:pPr>
            <a:endParaRPr lang="en-US" b="0" i="1" dirty="0" smtClean="0">
              <a:solidFill>
                <a:srgbClr val="006600"/>
              </a:solidFill>
              <a:cs typeface="+mn-cs"/>
            </a:endParaRPr>
          </a:p>
          <a:p>
            <a:pPr>
              <a:defRPr/>
            </a:pPr>
            <a:r>
              <a:rPr lang="en-US" b="0" i="1" dirty="0" err="1" smtClean="0">
                <a:solidFill>
                  <a:srgbClr val="006600"/>
                </a:solidFill>
                <a:cs typeface="+mn-cs"/>
              </a:rPr>
              <a:t>amptsub.f</a:t>
            </a:r>
            <a:r>
              <a:rPr lang="en-US" b="0" i="1" dirty="0" smtClean="0">
                <a:solidFill>
                  <a:srgbClr val="006600"/>
                </a:solidFill>
                <a:cs typeface="+mn-cs"/>
              </a:rPr>
              <a:t>   </a:t>
            </a:r>
            <a:endParaRPr lang="en-US" b="0" i="1" dirty="0">
              <a:solidFill>
                <a:srgbClr val="006600"/>
              </a:solidFill>
              <a:cs typeface="+mn-cs"/>
            </a:endParaRPr>
          </a:p>
          <a:p>
            <a:pPr>
              <a:defRPr/>
            </a:pPr>
            <a:r>
              <a:rPr lang="en-US" b="0" i="1" dirty="0">
                <a:solidFill>
                  <a:srgbClr val="006600"/>
                </a:solidFill>
                <a:cs typeface="+mn-cs"/>
              </a:rPr>
              <a:t>art1f.f</a:t>
            </a:r>
          </a:p>
          <a:p>
            <a:pPr>
              <a:defRPr/>
            </a:pPr>
            <a:r>
              <a:rPr lang="en-US" b="0" i="1" dirty="0">
                <a:solidFill>
                  <a:srgbClr val="006600"/>
                </a:solidFill>
                <a:cs typeface="+mn-cs"/>
              </a:rPr>
              <a:t>hijing1.383_ampt.f   </a:t>
            </a:r>
          </a:p>
          <a:p>
            <a:pPr>
              <a:defRPr/>
            </a:pPr>
            <a:r>
              <a:rPr lang="en-US" b="0" i="1" dirty="0">
                <a:solidFill>
                  <a:srgbClr val="006600"/>
                </a:solidFill>
                <a:cs typeface="+mn-cs"/>
              </a:rPr>
              <a:t>hipyset1.35.f</a:t>
            </a:r>
          </a:p>
          <a:p>
            <a:pPr>
              <a:defRPr/>
            </a:pPr>
            <a:r>
              <a:rPr lang="en-US" b="0" i="1" dirty="0" err="1">
                <a:solidFill>
                  <a:srgbClr val="006600"/>
                </a:solidFill>
                <a:cs typeface="+mn-cs"/>
              </a:rPr>
              <a:t>linana.f</a:t>
            </a:r>
            <a:r>
              <a:rPr lang="en-US" b="0" i="1" dirty="0">
                <a:solidFill>
                  <a:srgbClr val="006600"/>
                </a:solidFill>
                <a:cs typeface="+mn-cs"/>
              </a:rPr>
              <a:t>  </a:t>
            </a:r>
          </a:p>
          <a:p>
            <a:pPr>
              <a:defRPr/>
            </a:pPr>
            <a:r>
              <a:rPr lang="en-US" b="0" i="1" dirty="0" err="1">
                <a:solidFill>
                  <a:srgbClr val="006600"/>
                </a:solidFill>
                <a:cs typeface="+mn-cs"/>
              </a:rPr>
              <a:t>main.f</a:t>
            </a:r>
            <a:r>
              <a:rPr lang="en-US" b="0" i="1" dirty="0">
                <a:solidFill>
                  <a:srgbClr val="006600"/>
                </a:solidFill>
                <a:cs typeface="+mn-cs"/>
              </a:rPr>
              <a:t>  </a:t>
            </a:r>
          </a:p>
          <a:p>
            <a:pPr>
              <a:defRPr/>
            </a:pPr>
            <a:r>
              <a:rPr lang="en-US" b="0" i="1" dirty="0" err="1">
                <a:solidFill>
                  <a:srgbClr val="006600"/>
                </a:solidFill>
                <a:cs typeface="+mn-cs"/>
              </a:rPr>
              <a:t>zpc.f</a:t>
            </a:r>
            <a:r>
              <a:rPr lang="en-US" b="0" i="1" dirty="0">
                <a:solidFill>
                  <a:srgbClr val="006600"/>
                </a:solidFill>
                <a:cs typeface="+mn-cs"/>
              </a:rPr>
              <a:t> </a:t>
            </a:r>
          </a:p>
          <a:p>
            <a:pPr>
              <a:defRPr/>
            </a:pPr>
            <a:endParaRPr lang="en-US" b="0" dirty="0">
              <a:solidFill>
                <a:srgbClr val="006600"/>
              </a:solidFill>
              <a:cs typeface="+mn-cs"/>
            </a:endParaRPr>
          </a:p>
          <a:p>
            <a:pPr>
              <a:defRPr/>
            </a:pPr>
            <a:r>
              <a:rPr lang="en-US" b="0" dirty="0">
                <a:solidFill>
                  <a:schemeClr val="tx1"/>
                </a:solidFill>
                <a:cs typeface="+mn-cs"/>
              </a:rPr>
              <a:t>README  </a:t>
            </a:r>
          </a:p>
          <a:p>
            <a:pPr>
              <a:defRPr/>
            </a:pPr>
            <a:r>
              <a:rPr lang="en-US" b="0" dirty="0">
                <a:solidFill>
                  <a:schemeClr val="tx1"/>
                </a:solidFill>
                <a:cs typeface="+mn-cs"/>
              </a:rPr>
              <a:t>  </a:t>
            </a:r>
          </a:p>
          <a:p>
            <a:pPr>
              <a:defRPr/>
            </a:pPr>
            <a:r>
              <a:rPr lang="en-US" b="0" dirty="0" err="1">
                <a:solidFill>
                  <a:schemeClr val="tx1"/>
                </a:solidFill>
                <a:cs typeface="+mn-cs"/>
              </a:rPr>
              <a:t>Makefile</a:t>
            </a:r>
            <a:r>
              <a:rPr lang="en-US" b="0" dirty="0">
                <a:solidFill>
                  <a:schemeClr val="tx1"/>
                </a:solidFill>
                <a:cs typeface="+mn-cs"/>
              </a:rPr>
              <a:t>   </a:t>
            </a:r>
          </a:p>
          <a:p>
            <a:pPr>
              <a:defRPr/>
            </a:pPr>
            <a:r>
              <a:rPr lang="en-US" b="0" dirty="0">
                <a:solidFill>
                  <a:schemeClr val="tx1"/>
                </a:solidFill>
                <a:cs typeface="+mn-cs"/>
              </a:rPr>
              <a:t>exec    </a:t>
            </a:r>
          </a:p>
          <a:p>
            <a:pPr>
              <a:defRPr/>
            </a:pPr>
            <a:r>
              <a:rPr lang="en-US" b="0" dirty="0">
                <a:solidFill>
                  <a:schemeClr val="tx1"/>
                </a:solidFill>
                <a:cs typeface="+mn-cs"/>
              </a:rPr>
              <a:t>  </a:t>
            </a:r>
          </a:p>
          <a:p>
            <a:pPr>
              <a:defRPr/>
            </a:pPr>
            <a:r>
              <a:rPr lang="en-US" b="0" dirty="0" err="1">
                <a:solidFill>
                  <a:srgbClr val="0000FF"/>
                </a:solidFill>
                <a:cs typeface="+mn-cs"/>
              </a:rPr>
              <a:t>input.ampt</a:t>
            </a:r>
            <a:r>
              <a:rPr lang="en-US" b="0" dirty="0">
                <a:solidFill>
                  <a:srgbClr val="0000FF"/>
                </a:solidFill>
                <a:cs typeface="+mn-cs"/>
              </a:rPr>
              <a:t>    </a:t>
            </a:r>
          </a:p>
          <a:p>
            <a:pPr>
              <a:defRPr/>
            </a:pPr>
            <a:r>
              <a:rPr lang="en-US" b="0" dirty="0" err="1">
                <a:solidFill>
                  <a:schemeClr val="tx1"/>
                </a:solidFill>
                <a:cs typeface="+mn-cs"/>
              </a:rPr>
              <a:t>ana</a:t>
            </a:r>
            <a:r>
              <a:rPr lang="en-US" b="0" dirty="0">
                <a:solidFill>
                  <a:schemeClr val="tx1"/>
                </a:solidFill>
                <a:cs typeface="+mn-cs"/>
              </a:rPr>
              <a:t>/</a:t>
            </a:r>
            <a:endParaRPr lang="en-US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198663" name="Rectangle 7"/>
          <p:cNvSpPr>
            <a:spLocks noChangeArrowheads="1"/>
          </p:cNvSpPr>
          <p:nvPr/>
        </p:nvSpPr>
        <p:spPr bwMode="auto">
          <a:xfrm>
            <a:off x="6410325" y="2181225"/>
            <a:ext cx="25636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b="0" dirty="0" smtClean="0">
                <a:solidFill>
                  <a:srgbClr val="006600"/>
                </a:solidFill>
                <a:cs typeface="+mn-cs"/>
              </a:rPr>
              <a:t>Fortran source routines</a:t>
            </a:r>
            <a:endParaRPr lang="en-US" sz="2000" b="0" dirty="0">
              <a:solidFill>
                <a:srgbClr val="006600"/>
              </a:solidFill>
              <a:cs typeface="+mn-cs"/>
            </a:endParaRPr>
          </a:p>
        </p:txBody>
      </p:sp>
      <p:sp>
        <p:nvSpPr>
          <p:cNvPr id="48132" name="Line 8"/>
          <p:cNvSpPr>
            <a:spLocks noChangeShapeType="1"/>
          </p:cNvSpPr>
          <p:nvPr/>
        </p:nvSpPr>
        <p:spPr bwMode="auto">
          <a:xfrm flipH="1" flipV="1">
            <a:off x="4886325" y="1419225"/>
            <a:ext cx="1295400" cy="10668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3" name="Line 9"/>
          <p:cNvSpPr>
            <a:spLocks noChangeShapeType="1"/>
          </p:cNvSpPr>
          <p:nvPr/>
        </p:nvSpPr>
        <p:spPr bwMode="auto">
          <a:xfrm flipH="1">
            <a:off x="4886325" y="2486025"/>
            <a:ext cx="1295400" cy="13716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67" name="Rectangle 11"/>
          <p:cNvSpPr>
            <a:spLocks noChangeArrowheads="1"/>
          </p:cNvSpPr>
          <p:nvPr/>
        </p:nvSpPr>
        <p:spPr bwMode="auto">
          <a:xfrm>
            <a:off x="4422775" y="4168915"/>
            <a:ext cx="35115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b="0" dirty="0" smtClean="0">
                <a:solidFill>
                  <a:schemeClr val="tx1"/>
                </a:solidFill>
                <a:cs typeface="+mn-cs"/>
              </a:rPr>
              <a:t>Users’ Guide </a:t>
            </a:r>
            <a:endParaRPr lang="en-GB" sz="2000" b="0" dirty="0">
              <a:solidFill>
                <a:schemeClr val="tx1"/>
              </a:solidFill>
              <a:cs typeface="+mn-cs"/>
            </a:endParaRPr>
          </a:p>
          <a:p>
            <a:pPr>
              <a:defRPr/>
            </a:pPr>
            <a:r>
              <a:rPr lang="en-GB" sz="2000" b="0" dirty="0">
                <a:solidFill>
                  <a:schemeClr val="tx1"/>
                </a:solidFill>
                <a:cs typeface="+mn-cs"/>
              </a:rPr>
              <a:t>(including summary of changes)</a:t>
            </a:r>
            <a:endParaRPr lang="en-US" sz="2000" b="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48135" name="Line 12"/>
          <p:cNvSpPr>
            <a:spLocks noChangeShapeType="1"/>
          </p:cNvSpPr>
          <p:nvPr/>
        </p:nvSpPr>
        <p:spPr bwMode="auto">
          <a:xfrm flipH="1" flipV="1">
            <a:off x="2763838" y="4572140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69" name="Rectangle 13"/>
          <p:cNvSpPr>
            <a:spLocks noChangeArrowheads="1"/>
          </p:cNvSpPr>
          <p:nvPr/>
        </p:nvSpPr>
        <p:spPr bwMode="auto">
          <a:xfrm>
            <a:off x="4429125" y="5153025"/>
            <a:ext cx="2220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solidFill>
                  <a:schemeClr val="tx1"/>
                </a:solidFill>
                <a:cs typeface="+mn-cs"/>
              </a:rPr>
              <a:t>Script to run AMPT</a:t>
            </a:r>
          </a:p>
        </p:txBody>
      </p:sp>
      <p:sp>
        <p:nvSpPr>
          <p:cNvPr id="48137" name="Line 14"/>
          <p:cNvSpPr>
            <a:spLocks noChangeShapeType="1"/>
          </p:cNvSpPr>
          <p:nvPr/>
        </p:nvSpPr>
        <p:spPr bwMode="auto">
          <a:xfrm flipH="1" flipV="1">
            <a:off x="2763838" y="5594350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71" name="Rectangle 15"/>
          <p:cNvSpPr>
            <a:spLocks noChangeArrowheads="1"/>
          </p:cNvSpPr>
          <p:nvPr/>
        </p:nvSpPr>
        <p:spPr bwMode="auto">
          <a:xfrm>
            <a:off x="4440238" y="6127750"/>
            <a:ext cx="26631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solidFill>
                  <a:srgbClr val="0000FF"/>
                </a:solidFill>
                <a:cs typeface="+mn-cs"/>
              </a:rPr>
              <a:t>Input parameter settings</a:t>
            </a:r>
          </a:p>
        </p:txBody>
      </p:sp>
      <p:sp>
        <p:nvSpPr>
          <p:cNvPr id="48139" name="Line 16"/>
          <p:cNvSpPr>
            <a:spLocks noChangeShapeType="1"/>
          </p:cNvSpPr>
          <p:nvPr/>
        </p:nvSpPr>
        <p:spPr bwMode="auto">
          <a:xfrm flipH="1" flipV="1">
            <a:off x="2763838" y="6356350"/>
            <a:ext cx="16002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73" name="Rectangle 17"/>
          <p:cNvSpPr>
            <a:spLocks noChangeArrowheads="1"/>
          </p:cNvSpPr>
          <p:nvPr/>
        </p:nvSpPr>
        <p:spPr bwMode="auto">
          <a:xfrm>
            <a:off x="4429125" y="6508750"/>
            <a:ext cx="4843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>
                <a:solidFill>
                  <a:schemeClr val="tx1"/>
                </a:solidFill>
                <a:cs typeface="+mn-cs"/>
              </a:rPr>
              <a:t>Directory for output data and diagnostics files</a:t>
            </a:r>
          </a:p>
        </p:txBody>
      </p:sp>
      <p:sp>
        <p:nvSpPr>
          <p:cNvPr id="48141" name="Line 18"/>
          <p:cNvSpPr>
            <a:spLocks noChangeShapeType="1"/>
          </p:cNvSpPr>
          <p:nvPr/>
        </p:nvSpPr>
        <p:spPr bwMode="auto">
          <a:xfrm flipH="1" flipV="1">
            <a:off x="2752725" y="6737350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source codes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 flipV="1">
            <a:off x="2752725" y="5229225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0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819525" y="581025"/>
            <a:ext cx="6096000" cy="652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300" b="0" dirty="0" smtClean="0"/>
              <a:t>200.           ! </a:t>
            </a:r>
            <a:r>
              <a:rPr lang="en-US" sz="1300" b="0" dirty="0"/>
              <a:t>EFRM (</a:t>
            </a:r>
            <a:r>
              <a:rPr lang="en-US" sz="1300" b="0" dirty="0" err="1"/>
              <a:t>sqrt</a:t>
            </a:r>
            <a:r>
              <a:rPr lang="en-US" sz="1300" b="0" dirty="0"/>
              <a:t>(S_NN) in </a:t>
            </a:r>
            <a:r>
              <a:rPr lang="en-US" sz="1300" b="0" dirty="0" err="1"/>
              <a:t>GeV</a:t>
            </a:r>
            <a:r>
              <a:rPr lang="en-US" sz="1300" b="0" dirty="0"/>
              <a:t> if FRAME is CMS</a:t>
            </a:r>
            <a:r>
              <a:rPr lang="en-US" sz="1300" b="0" dirty="0" smtClean="0"/>
              <a:t>)</a:t>
            </a:r>
          </a:p>
          <a:p>
            <a:r>
              <a:rPr lang="en-US" sz="1300" b="0" dirty="0" smtClean="0"/>
              <a:t>CMS         ! </a:t>
            </a:r>
            <a:r>
              <a:rPr lang="en-US" sz="1300" b="0" dirty="0"/>
              <a:t>FRAME</a:t>
            </a:r>
            <a:br>
              <a:rPr lang="en-US" sz="1300" b="0" dirty="0"/>
            </a:br>
            <a:r>
              <a:rPr lang="en-US" sz="1300" b="0" dirty="0"/>
              <a:t>A               ! PROJ</a:t>
            </a:r>
            <a:br>
              <a:rPr lang="en-US" sz="1300" b="0" dirty="0"/>
            </a:br>
            <a:r>
              <a:rPr lang="en-US" sz="1300" b="0" dirty="0"/>
              <a:t>A               ! TARG</a:t>
            </a:r>
            <a:br>
              <a:rPr lang="en-US" sz="1300" b="0" dirty="0"/>
            </a:br>
            <a:r>
              <a:rPr lang="en-US" sz="1300" b="0" dirty="0"/>
              <a:t>197            ! IAP (projectile A number)</a:t>
            </a:r>
            <a:br>
              <a:rPr lang="en-US" sz="1300" b="0" dirty="0"/>
            </a:br>
            <a:r>
              <a:rPr lang="en-US" sz="1300" b="0" dirty="0"/>
              <a:t>79              ! IZP (projectile Z number)</a:t>
            </a:r>
            <a:br>
              <a:rPr lang="en-US" sz="1300" b="0" dirty="0"/>
            </a:br>
            <a:r>
              <a:rPr lang="en-US" sz="1300" b="0" dirty="0"/>
              <a:t>197            ! IAT (target A number)</a:t>
            </a:r>
            <a:br>
              <a:rPr lang="en-US" sz="1300" b="0" dirty="0"/>
            </a:br>
            <a:r>
              <a:rPr lang="en-US" sz="1300" b="0" dirty="0"/>
              <a:t>79              ! IZT (target Z number)</a:t>
            </a:r>
            <a:br>
              <a:rPr lang="en-US" sz="1300" b="0" dirty="0"/>
            </a:br>
            <a:r>
              <a:rPr lang="en-US" sz="1300" b="0" dirty="0" smtClean="0"/>
              <a:t>1                </a:t>
            </a:r>
            <a:r>
              <a:rPr lang="en-US" sz="1300" b="0" dirty="0"/>
              <a:t>! NEVNT (total number of events)</a:t>
            </a:r>
            <a:br>
              <a:rPr lang="en-US" sz="1300" b="0" dirty="0"/>
            </a:br>
            <a:r>
              <a:rPr lang="en-US" sz="1300" b="0" dirty="0" smtClean="0"/>
              <a:t>7.3             </a:t>
            </a:r>
            <a:r>
              <a:rPr lang="en-US" sz="1300" b="0" dirty="0"/>
              <a:t>! BMIN (</a:t>
            </a:r>
            <a:r>
              <a:rPr lang="en-US" sz="1300" b="0" dirty="0" err="1"/>
              <a:t>mininum</a:t>
            </a:r>
            <a:r>
              <a:rPr lang="en-US" sz="1300" b="0" dirty="0"/>
              <a:t> impact parameter in </a:t>
            </a:r>
            <a:r>
              <a:rPr lang="en-US" sz="1300" b="0" dirty="0" err="1"/>
              <a:t>fm</a:t>
            </a:r>
            <a:r>
              <a:rPr lang="en-US" sz="1300" b="0" dirty="0"/>
              <a:t>) </a:t>
            </a:r>
            <a:br>
              <a:rPr lang="en-US" sz="1300" b="0" dirty="0"/>
            </a:br>
            <a:r>
              <a:rPr lang="en-US" sz="1300" b="0" dirty="0" smtClean="0"/>
              <a:t>7.3             </a:t>
            </a:r>
            <a:r>
              <a:rPr lang="en-US" sz="1300" b="0" dirty="0"/>
              <a:t>! BMAX (maximum impact parameter in </a:t>
            </a:r>
            <a:r>
              <a:rPr lang="en-US" sz="1300" b="0" dirty="0" err="1"/>
              <a:t>fm</a:t>
            </a:r>
            <a:r>
              <a:rPr lang="en-US" sz="1300" b="0" dirty="0"/>
              <a:t>, also see below)</a:t>
            </a:r>
            <a:br>
              <a:rPr lang="en-US" sz="1300" b="0" dirty="0"/>
            </a:br>
            <a:r>
              <a:rPr lang="en-US" sz="1300" b="0" dirty="0"/>
              <a:t>4</a:t>
            </a:r>
            <a:r>
              <a:rPr lang="en-US" sz="1300" b="0" dirty="0" smtClean="0"/>
              <a:t>                ! </a:t>
            </a:r>
            <a:r>
              <a:rPr lang="en-US" sz="1300" b="0" dirty="0"/>
              <a:t>ISOFT (D=1): select Default AMPT or String Melting(see below)</a:t>
            </a:r>
            <a:br>
              <a:rPr lang="en-US" sz="1300" b="0" dirty="0"/>
            </a:br>
            <a:r>
              <a:rPr lang="en-US" sz="1300" dirty="0">
                <a:solidFill>
                  <a:srgbClr val="0000FF"/>
                </a:solidFill>
              </a:rPr>
              <a:t>150	! NTMAX: number of </a:t>
            </a:r>
            <a:r>
              <a:rPr lang="en-US" sz="1300" dirty="0" err="1">
                <a:solidFill>
                  <a:srgbClr val="0000FF"/>
                </a:solidFill>
              </a:rPr>
              <a:t>timesteps</a:t>
            </a:r>
            <a:r>
              <a:rPr lang="en-US" sz="1300" dirty="0">
                <a:solidFill>
                  <a:srgbClr val="0000FF"/>
                </a:solidFill>
              </a:rPr>
              <a:t> (D=150), see below</a:t>
            </a:r>
            <a:r>
              <a:rPr lang="en-US" sz="1300" b="0" dirty="0">
                <a:solidFill>
                  <a:srgbClr val="0000FF"/>
                </a:solidFill>
              </a:rPr>
              <a:t/>
            </a:r>
            <a:br>
              <a:rPr lang="en-US" sz="1300" b="0" dirty="0">
                <a:solidFill>
                  <a:srgbClr val="0000FF"/>
                </a:solidFill>
              </a:rPr>
            </a:br>
            <a:r>
              <a:rPr lang="en-US" sz="1300" b="0" dirty="0"/>
              <a:t>0.2	! DT: </a:t>
            </a:r>
            <a:r>
              <a:rPr lang="en-US" sz="1300" b="0" dirty="0" err="1"/>
              <a:t>timestep</a:t>
            </a:r>
            <a:r>
              <a:rPr lang="en-US" sz="1300" b="0" dirty="0"/>
              <a:t> in </a:t>
            </a:r>
            <a:r>
              <a:rPr lang="en-US" sz="1300" b="0" dirty="0" err="1"/>
              <a:t>fm</a:t>
            </a:r>
            <a:r>
              <a:rPr lang="en-US" sz="1300" b="0" dirty="0"/>
              <a:t> (hadron cascade time= DT*NTMAX) (D=0.2)</a:t>
            </a:r>
            <a:br>
              <a:rPr lang="en-US" sz="1300" b="0" dirty="0"/>
            </a:br>
            <a:r>
              <a:rPr lang="en-US" sz="1300" dirty="0" smtClean="0">
                <a:solidFill>
                  <a:srgbClr val="008000"/>
                </a:solidFill>
              </a:rPr>
              <a:t>0.55</a:t>
            </a:r>
            <a:r>
              <a:rPr lang="en-US" sz="1300" dirty="0">
                <a:solidFill>
                  <a:srgbClr val="008000"/>
                </a:solidFill>
              </a:rPr>
              <a:t>	! PARJ(41): parameter a in Lund symmetric splitting function</a:t>
            </a:r>
            <a:br>
              <a:rPr lang="en-US" sz="1300" dirty="0">
                <a:solidFill>
                  <a:srgbClr val="008000"/>
                </a:solidFill>
              </a:rPr>
            </a:br>
            <a:r>
              <a:rPr lang="en-US" sz="1300" dirty="0" smtClean="0">
                <a:solidFill>
                  <a:srgbClr val="008000"/>
                </a:solidFill>
              </a:rPr>
              <a:t>0.15      </a:t>
            </a:r>
            <a:r>
              <a:rPr lang="en-US" sz="1300" dirty="0">
                <a:solidFill>
                  <a:srgbClr val="008000"/>
                </a:solidFill>
              </a:rPr>
              <a:t>	! PARJ(42): parameter b in Lund symmetric splitting function</a:t>
            </a:r>
            <a:br>
              <a:rPr lang="en-US" sz="1300" dirty="0">
                <a:solidFill>
                  <a:srgbClr val="008000"/>
                </a:solidFill>
              </a:rPr>
            </a:br>
            <a:r>
              <a:rPr lang="en-US" sz="1300" b="0" dirty="0"/>
              <a:t>1	! (D=1,yes;0,no) flag for popcorn mechanism(</a:t>
            </a:r>
            <a:r>
              <a:rPr lang="en-US" sz="1300" b="0" dirty="0" err="1"/>
              <a:t>netbaryon</a:t>
            </a:r>
            <a:r>
              <a:rPr lang="en-US" sz="1300" b="0" dirty="0"/>
              <a:t> stopping)</a:t>
            </a:r>
            <a:br>
              <a:rPr lang="en-US" sz="1300" b="0" dirty="0"/>
            </a:br>
            <a:r>
              <a:rPr lang="en-US" sz="1300" b="0" dirty="0"/>
              <a:t>1.0	! PARJ(5) to control </a:t>
            </a:r>
            <a:r>
              <a:rPr lang="en-US" sz="1300" b="0" dirty="0" err="1"/>
              <a:t>BMBbar</a:t>
            </a:r>
            <a:r>
              <a:rPr lang="en-US" sz="1300" b="0" dirty="0"/>
              <a:t> </a:t>
            </a:r>
            <a:r>
              <a:rPr lang="en-US" sz="1300" b="0" dirty="0" err="1"/>
              <a:t>vs</a:t>
            </a:r>
            <a:r>
              <a:rPr lang="en-US" sz="1300" b="0" dirty="0"/>
              <a:t> </a:t>
            </a:r>
            <a:r>
              <a:rPr lang="en-US" sz="1300" b="0" dirty="0" err="1"/>
              <a:t>BBbar</a:t>
            </a:r>
            <a:r>
              <a:rPr lang="en-US" sz="1300" b="0" dirty="0"/>
              <a:t> in popcorn (D=1.0)</a:t>
            </a:r>
            <a:br>
              <a:rPr lang="en-US" sz="1300" b="0" dirty="0"/>
            </a:br>
            <a:r>
              <a:rPr lang="en-US" sz="1300" b="0" dirty="0"/>
              <a:t>1	! shadowing flag (Default=1,yes; 0,no)</a:t>
            </a:r>
            <a:br>
              <a:rPr lang="en-US" sz="1300" b="0" dirty="0"/>
            </a:br>
            <a:r>
              <a:rPr lang="en-US" sz="1300" b="0" dirty="0"/>
              <a:t>0	! quenching flag (D=0,no; 1,yes)</a:t>
            </a:r>
            <a:br>
              <a:rPr lang="en-US" sz="1300" b="0" dirty="0"/>
            </a:br>
            <a:r>
              <a:rPr lang="en-US" sz="1300" b="0" dirty="0" smtClean="0"/>
              <a:t>2.0</a:t>
            </a:r>
            <a:r>
              <a:rPr lang="en-US" sz="1300" b="0" dirty="0"/>
              <a:t>	! quenching parameter -</a:t>
            </a:r>
            <a:r>
              <a:rPr lang="en-US" sz="1300" b="0" dirty="0" err="1"/>
              <a:t>dE</a:t>
            </a:r>
            <a:r>
              <a:rPr lang="en-US" sz="1300" b="0" dirty="0"/>
              <a:t>/dx (</a:t>
            </a:r>
            <a:r>
              <a:rPr lang="en-US" sz="1300" b="0" dirty="0" err="1"/>
              <a:t>GeV</a:t>
            </a:r>
            <a:r>
              <a:rPr lang="en-US" sz="1300" b="0" dirty="0"/>
              <a:t>/</a:t>
            </a:r>
            <a:r>
              <a:rPr lang="en-US" sz="1300" b="0" dirty="0" err="1"/>
              <a:t>fm</a:t>
            </a:r>
            <a:r>
              <a:rPr lang="en-US" sz="1300" b="0" dirty="0"/>
              <a:t>) in case quenching flag=1</a:t>
            </a:r>
            <a:br>
              <a:rPr lang="en-US" sz="1300" b="0" dirty="0"/>
            </a:br>
            <a:r>
              <a:rPr lang="en-US" sz="1300" b="0" dirty="0"/>
              <a:t>2.0	! p0 cutoff in HIJING for </a:t>
            </a:r>
            <a:r>
              <a:rPr lang="en-US" sz="1300" b="0" dirty="0" err="1"/>
              <a:t>minijet</a:t>
            </a:r>
            <a:r>
              <a:rPr lang="en-US" sz="1300" b="0" dirty="0"/>
              <a:t> productions (D=2.0)</a:t>
            </a:r>
            <a:br>
              <a:rPr lang="en-US" sz="1300" b="0" dirty="0"/>
            </a:br>
            <a:r>
              <a:rPr lang="en-US" sz="1300" dirty="0" smtClean="0">
                <a:solidFill>
                  <a:srgbClr val="660066"/>
                </a:solidFill>
              </a:rPr>
              <a:t>2.265d0</a:t>
            </a:r>
            <a:r>
              <a:rPr lang="en-US" sz="1300" dirty="0">
                <a:solidFill>
                  <a:srgbClr val="660066"/>
                </a:solidFill>
              </a:rPr>
              <a:t>	! </a:t>
            </a:r>
            <a:r>
              <a:rPr lang="en-US" sz="1300" dirty="0" err="1">
                <a:solidFill>
                  <a:srgbClr val="660066"/>
                </a:solidFill>
              </a:rPr>
              <a:t>parton</a:t>
            </a:r>
            <a:r>
              <a:rPr lang="en-US" sz="1300" dirty="0">
                <a:solidFill>
                  <a:srgbClr val="660066"/>
                </a:solidFill>
              </a:rPr>
              <a:t> screening mass in </a:t>
            </a:r>
            <a:r>
              <a:rPr lang="en-US" sz="1300" dirty="0" err="1">
                <a:solidFill>
                  <a:srgbClr val="660066"/>
                </a:solidFill>
              </a:rPr>
              <a:t>fm</a:t>
            </a:r>
            <a:r>
              <a:rPr lang="en-US" sz="1300" dirty="0">
                <a:solidFill>
                  <a:srgbClr val="660066"/>
                </a:solidFill>
              </a:rPr>
              <a:t>^(-1) (D=3.2264d0), see below</a:t>
            </a:r>
            <a:br>
              <a:rPr lang="en-US" sz="1300" dirty="0">
                <a:solidFill>
                  <a:srgbClr val="660066"/>
                </a:solidFill>
              </a:rPr>
            </a:br>
            <a:r>
              <a:rPr lang="en-US" sz="1300" b="0" dirty="0">
                <a:solidFill>
                  <a:srgbClr val="660066"/>
                </a:solidFill>
              </a:rPr>
              <a:t>0	! IZPC: (D=0 forward-angle </a:t>
            </a:r>
            <a:r>
              <a:rPr lang="en-US" sz="1300" b="0" dirty="0" err="1">
                <a:solidFill>
                  <a:srgbClr val="660066"/>
                </a:solidFill>
              </a:rPr>
              <a:t>parton</a:t>
            </a:r>
            <a:r>
              <a:rPr lang="en-US" sz="1300" b="0" dirty="0">
                <a:solidFill>
                  <a:srgbClr val="660066"/>
                </a:solidFill>
              </a:rPr>
              <a:t> scatterings; 100,isotropic)</a:t>
            </a:r>
            <a:br>
              <a:rPr lang="en-US" sz="1300" b="0" dirty="0">
                <a:solidFill>
                  <a:srgbClr val="660066"/>
                </a:solidFill>
              </a:rPr>
            </a:br>
            <a:r>
              <a:rPr lang="en-US" sz="1300" dirty="0" smtClean="0">
                <a:solidFill>
                  <a:srgbClr val="660066"/>
                </a:solidFill>
              </a:rPr>
              <a:t>0.33d0</a:t>
            </a:r>
            <a:r>
              <a:rPr lang="en-US" sz="1300" dirty="0">
                <a:solidFill>
                  <a:srgbClr val="660066"/>
                </a:solidFill>
              </a:rPr>
              <a:t>	! alpha in </a:t>
            </a:r>
            <a:r>
              <a:rPr lang="en-US" sz="1300" dirty="0" err="1">
                <a:solidFill>
                  <a:srgbClr val="660066"/>
                </a:solidFill>
              </a:rPr>
              <a:t>parton</a:t>
            </a:r>
            <a:r>
              <a:rPr lang="en-US" sz="1300" dirty="0">
                <a:solidFill>
                  <a:srgbClr val="660066"/>
                </a:solidFill>
              </a:rPr>
              <a:t> cascade</a:t>
            </a:r>
            <a:br>
              <a:rPr lang="en-US" sz="1300" dirty="0">
                <a:solidFill>
                  <a:srgbClr val="660066"/>
                </a:solidFill>
              </a:rPr>
            </a:br>
            <a:r>
              <a:rPr lang="nl-NL" sz="1300" b="0" dirty="0" smtClean="0"/>
              <a:t>1d6                </a:t>
            </a:r>
            <a:r>
              <a:rPr lang="nl-NL" sz="1300" b="0" dirty="0"/>
              <a:t>! </a:t>
            </a:r>
            <a:r>
              <a:rPr lang="nl-NL" sz="1300" b="0" dirty="0" err="1"/>
              <a:t>dpcoal</a:t>
            </a:r>
            <a:r>
              <a:rPr lang="nl-NL" sz="1300" b="0" dirty="0"/>
              <a:t> in </a:t>
            </a:r>
            <a:r>
              <a:rPr lang="nl-NL" sz="1300" b="0" dirty="0" err="1"/>
              <a:t>GeV</a:t>
            </a:r>
            <a:endParaRPr lang="nl-NL" sz="1300" b="0" dirty="0"/>
          </a:p>
          <a:p>
            <a:r>
              <a:rPr lang="en-US" sz="1300" b="0" dirty="0"/>
              <a:t>1d6            </a:t>
            </a:r>
            <a:r>
              <a:rPr lang="en-US" sz="1300" b="0" dirty="0" smtClean="0"/>
              <a:t>    </a:t>
            </a:r>
            <a:r>
              <a:rPr lang="en-US" sz="1300" b="0" dirty="0"/>
              <a:t>! </a:t>
            </a:r>
            <a:r>
              <a:rPr lang="en-US" sz="1300" b="0" dirty="0" err="1"/>
              <a:t>drcoal</a:t>
            </a:r>
            <a:r>
              <a:rPr lang="en-US" sz="1300" b="0" dirty="0"/>
              <a:t> in </a:t>
            </a:r>
            <a:r>
              <a:rPr lang="en-US" sz="1300" b="0" dirty="0" err="1" smtClean="0"/>
              <a:t>fm</a:t>
            </a:r>
            <a:endParaRPr lang="en-US" sz="1300" b="0" dirty="0" smtClean="0"/>
          </a:p>
          <a:p>
            <a:r>
              <a:rPr lang="en-US" sz="1300" b="0" dirty="0" smtClean="0"/>
              <a:t>……</a:t>
            </a:r>
            <a:endParaRPr lang="en-US" sz="1400" b="0" dirty="0" smtClean="0">
              <a:solidFill>
                <a:srgbClr val="000090"/>
              </a:solidFill>
            </a:endParaRPr>
          </a:p>
          <a:p>
            <a:r>
              <a:rPr lang="en-US" sz="1300" b="0" dirty="0" smtClean="0">
                <a:solidFill>
                  <a:srgbClr val="000090"/>
                </a:solidFill>
              </a:rPr>
              <a:t>3</a:t>
            </a:r>
            <a:r>
              <a:rPr lang="en-US" sz="1300" b="0" dirty="0">
                <a:solidFill>
                  <a:srgbClr val="000090"/>
                </a:solidFill>
              </a:rPr>
              <a:t>	</a:t>
            </a:r>
            <a:r>
              <a:rPr lang="en-US" sz="1300" dirty="0" smtClean="0">
                <a:solidFill>
                  <a:srgbClr val="000090"/>
                </a:solidFill>
              </a:rPr>
              <a:t>! </a:t>
            </a:r>
            <a:r>
              <a:rPr lang="en-US" sz="1300" dirty="0">
                <a:solidFill>
                  <a:srgbClr val="000090"/>
                </a:solidFill>
              </a:rPr>
              <a:t>optional OSCAR output </a:t>
            </a:r>
            <a:r>
              <a:rPr lang="en-US" sz="1300" b="0" dirty="0">
                <a:solidFill>
                  <a:srgbClr val="000090"/>
                </a:solidFill>
              </a:rPr>
              <a:t>(D=0,no; 1,yes; 2&amp;3,more </a:t>
            </a:r>
            <a:r>
              <a:rPr lang="en-US" sz="1300" b="0" dirty="0" err="1">
                <a:solidFill>
                  <a:srgbClr val="000090"/>
                </a:solidFill>
              </a:rPr>
              <a:t>parton</a:t>
            </a:r>
            <a:r>
              <a:rPr lang="en-US" sz="1300" b="0" dirty="0">
                <a:solidFill>
                  <a:srgbClr val="000090"/>
                </a:solidFill>
              </a:rPr>
              <a:t> info)</a:t>
            </a:r>
          </a:p>
          <a:p>
            <a:r>
              <a:rPr lang="en-US" sz="1300" b="0" dirty="0"/>
              <a:t>……</a:t>
            </a:r>
          </a:p>
          <a:p>
            <a:r>
              <a:rPr lang="en-US" sz="1300" b="0" dirty="0">
                <a:solidFill>
                  <a:srgbClr val="800000"/>
                </a:solidFill>
              </a:rPr>
              <a:t>0 	! Flag to enable users to modify shadowing (D=0,no; 1,yes)</a:t>
            </a:r>
            <a:br>
              <a:rPr lang="en-US" sz="1300" b="0" dirty="0">
                <a:solidFill>
                  <a:srgbClr val="800000"/>
                </a:solidFill>
              </a:rPr>
            </a:br>
            <a:r>
              <a:rPr lang="en-US" sz="1300" b="0" dirty="0">
                <a:solidFill>
                  <a:srgbClr val="800000"/>
                </a:solidFill>
              </a:rPr>
              <a:t>0.d0	! Factor used to modify nuclear shadowing</a:t>
            </a:r>
          </a:p>
        </p:txBody>
      </p:sp>
      <p:sp>
        <p:nvSpPr>
          <p:cNvPr id="54276" name="AutoShape 5"/>
          <p:cNvSpPr>
            <a:spLocks noChangeArrowheads="1"/>
          </p:cNvSpPr>
          <p:nvPr/>
        </p:nvSpPr>
        <p:spPr bwMode="auto">
          <a:xfrm>
            <a:off x="3743325" y="657225"/>
            <a:ext cx="5788152" cy="2404872"/>
          </a:xfrm>
          <a:prstGeom prst="roundRect">
            <a:avLst>
              <a:gd name="adj" fmla="val 162"/>
            </a:avLst>
          </a:prstGeom>
          <a:noFill/>
          <a:ln w="254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AutoShape 8"/>
          <p:cNvSpPr>
            <a:spLocks noChangeArrowheads="1"/>
          </p:cNvSpPr>
          <p:nvPr/>
        </p:nvSpPr>
        <p:spPr bwMode="auto">
          <a:xfrm>
            <a:off x="3743325" y="3447288"/>
            <a:ext cx="5791200" cy="1581912"/>
          </a:xfrm>
          <a:prstGeom prst="roundRect">
            <a:avLst>
              <a:gd name="adj" fmla="val 236"/>
            </a:avLst>
          </a:prstGeom>
          <a:noFill/>
          <a:ln w="254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AutoShape 9"/>
          <p:cNvSpPr>
            <a:spLocks noChangeArrowheads="1"/>
          </p:cNvSpPr>
          <p:nvPr/>
        </p:nvSpPr>
        <p:spPr bwMode="auto">
          <a:xfrm>
            <a:off x="3514725" y="5022659"/>
            <a:ext cx="6324600" cy="609600"/>
          </a:xfrm>
          <a:prstGeom prst="roundRect">
            <a:avLst>
              <a:gd name="adj" fmla="val 236"/>
            </a:avLst>
          </a:prstGeom>
          <a:noFill/>
          <a:ln w="254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9" name="Rectangle 14"/>
          <p:cNvSpPr>
            <a:spLocks noChangeArrowheads="1"/>
          </p:cNvSpPr>
          <p:nvPr/>
        </p:nvSpPr>
        <p:spPr bwMode="auto">
          <a:xfrm>
            <a:off x="466725" y="1419225"/>
            <a:ext cx="25207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 dirty="0" smtClean="0">
                <a:solidFill>
                  <a:srgbClr val="006600"/>
                </a:solidFill>
              </a:rPr>
              <a:t>Collision parameters/</a:t>
            </a:r>
            <a:endParaRPr lang="en-GB" sz="2000" b="0" dirty="0">
              <a:solidFill>
                <a:srgbClr val="006600"/>
              </a:solidFill>
            </a:endParaRPr>
          </a:p>
          <a:p>
            <a:r>
              <a:rPr lang="en-GB" sz="2000" b="0" dirty="0" smtClean="0">
                <a:solidFill>
                  <a:srgbClr val="006600"/>
                </a:solidFill>
              </a:rPr>
              <a:t>HIJING/fragmentation</a:t>
            </a:r>
            <a:endParaRPr lang="en-GB" sz="2000" b="0" dirty="0">
              <a:solidFill>
                <a:srgbClr val="006600"/>
              </a:solidFill>
            </a:endParaRPr>
          </a:p>
        </p:txBody>
      </p:sp>
      <p:sp>
        <p:nvSpPr>
          <p:cNvPr id="54280" name="Rectangle 15"/>
          <p:cNvSpPr>
            <a:spLocks noChangeArrowheads="1"/>
          </p:cNvSpPr>
          <p:nvPr/>
        </p:nvSpPr>
        <p:spPr bwMode="auto">
          <a:xfrm>
            <a:off x="238125" y="3019425"/>
            <a:ext cx="31242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b="0" dirty="0">
                <a:solidFill>
                  <a:srgbClr val="0000FF"/>
                </a:solidFill>
              </a:rPr>
              <a:t>Hadron Cascade</a:t>
            </a:r>
          </a:p>
          <a:p>
            <a:r>
              <a:rPr lang="en-GB" sz="1800" b="0" i="1" dirty="0">
                <a:solidFill>
                  <a:schemeClr val="tx1"/>
                </a:solidFill>
              </a:rPr>
              <a:t>(e.g. NTMAX=2 turns off</a:t>
            </a:r>
          </a:p>
          <a:p>
            <a:r>
              <a:rPr lang="en-GB" sz="1800" b="0" i="1" dirty="0">
                <a:solidFill>
                  <a:schemeClr val="tx1"/>
                </a:solidFill>
              </a:rPr>
              <a:t>hadron cascade </a:t>
            </a:r>
          </a:p>
          <a:p>
            <a:r>
              <a:rPr lang="en-GB" sz="1800" b="0" i="1" dirty="0">
                <a:solidFill>
                  <a:schemeClr val="tx1"/>
                </a:solidFill>
              </a:rPr>
              <a:t>but still has full </a:t>
            </a:r>
            <a:r>
              <a:rPr lang="en-GB" sz="1800" b="0" i="1" dirty="0" err="1">
                <a:solidFill>
                  <a:schemeClr val="tx1"/>
                </a:solidFill>
              </a:rPr>
              <a:t>parton</a:t>
            </a:r>
            <a:r>
              <a:rPr lang="en-GB" sz="1800" b="0" i="1" dirty="0">
                <a:solidFill>
                  <a:schemeClr val="tx1"/>
                </a:solidFill>
              </a:rPr>
              <a:t> </a:t>
            </a:r>
            <a:r>
              <a:rPr lang="en-GB" sz="1800" b="0" i="1" dirty="0" smtClean="0">
                <a:solidFill>
                  <a:schemeClr val="tx1"/>
                </a:solidFill>
              </a:rPr>
              <a:t>cascade </a:t>
            </a:r>
            <a:r>
              <a:rPr lang="en-GB" sz="1800" b="0" i="1" dirty="0">
                <a:solidFill>
                  <a:schemeClr val="tx1"/>
                </a:solidFill>
              </a:rPr>
              <a:t>&amp; </a:t>
            </a:r>
            <a:r>
              <a:rPr lang="en-GB" sz="1800" b="0" i="1" dirty="0" err="1">
                <a:solidFill>
                  <a:schemeClr val="tx1"/>
                </a:solidFill>
              </a:rPr>
              <a:t>hadronization</a:t>
            </a:r>
            <a:r>
              <a:rPr lang="en-GB" sz="1800" b="0" i="1" dirty="0">
                <a:solidFill>
                  <a:schemeClr val="tx1"/>
                </a:solidFill>
              </a:rPr>
              <a:t>)</a:t>
            </a:r>
            <a:endParaRPr lang="en-US" sz="1800" b="0" i="1" dirty="0">
              <a:solidFill>
                <a:schemeClr val="tx1"/>
              </a:solidFill>
            </a:endParaRPr>
          </a:p>
        </p:txBody>
      </p:sp>
      <p:sp>
        <p:nvSpPr>
          <p:cNvPr id="54281" name="Line 16"/>
          <p:cNvSpPr>
            <a:spLocks noChangeShapeType="1"/>
          </p:cNvSpPr>
          <p:nvPr/>
        </p:nvSpPr>
        <p:spPr bwMode="auto">
          <a:xfrm>
            <a:off x="2066925" y="2116138"/>
            <a:ext cx="16764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2" name="Line 17"/>
          <p:cNvSpPr>
            <a:spLocks noChangeShapeType="1"/>
          </p:cNvSpPr>
          <p:nvPr/>
        </p:nvSpPr>
        <p:spPr bwMode="auto">
          <a:xfrm>
            <a:off x="2066925" y="2116138"/>
            <a:ext cx="1676400" cy="25146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3" name="Line 18"/>
          <p:cNvSpPr>
            <a:spLocks noChangeShapeType="1"/>
          </p:cNvSpPr>
          <p:nvPr/>
        </p:nvSpPr>
        <p:spPr bwMode="auto">
          <a:xfrm>
            <a:off x="2143125" y="3248025"/>
            <a:ext cx="1371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4" name="Rectangle 19"/>
          <p:cNvSpPr>
            <a:spLocks noChangeArrowheads="1"/>
          </p:cNvSpPr>
          <p:nvPr/>
        </p:nvSpPr>
        <p:spPr bwMode="auto">
          <a:xfrm>
            <a:off x="847725" y="5087938"/>
            <a:ext cx="175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660066"/>
                </a:solidFill>
              </a:rPr>
              <a:t>Parton Cascade</a:t>
            </a:r>
            <a:endParaRPr lang="en-US" sz="2000" b="0">
              <a:solidFill>
                <a:srgbClr val="660066"/>
              </a:solidFill>
            </a:endParaRPr>
          </a:p>
        </p:txBody>
      </p:sp>
      <p:sp>
        <p:nvSpPr>
          <p:cNvPr id="54285" name="Line 20"/>
          <p:cNvSpPr>
            <a:spLocks noChangeShapeType="1"/>
          </p:cNvSpPr>
          <p:nvPr/>
        </p:nvSpPr>
        <p:spPr bwMode="auto">
          <a:xfrm>
            <a:off x="2676525" y="5316538"/>
            <a:ext cx="83820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6" name="Rectangle 28"/>
          <p:cNvSpPr>
            <a:spLocks noChangeArrowheads="1"/>
          </p:cNvSpPr>
          <p:nvPr/>
        </p:nvSpPr>
        <p:spPr bwMode="auto">
          <a:xfrm>
            <a:off x="1059801" y="6143625"/>
            <a:ext cx="16167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 dirty="0">
                <a:solidFill>
                  <a:srgbClr val="000090"/>
                </a:solidFill>
              </a:rPr>
              <a:t>Output </a:t>
            </a:r>
            <a:r>
              <a:rPr lang="en-GB" sz="2000" b="0" dirty="0" smtClean="0">
                <a:solidFill>
                  <a:srgbClr val="000090"/>
                </a:solidFill>
              </a:rPr>
              <a:t>option</a:t>
            </a:r>
            <a:endParaRPr lang="en-US" sz="2000" b="0" dirty="0">
              <a:solidFill>
                <a:srgbClr val="000090"/>
              </a:solidFill>
            </a:endParaRPr>
          </a:p>
        </p:txBody>
      </p:sp>
      <p:sp>
        <p:nvSpPr>
          <p:cNvPr id="54287" name="Line 29"/>
          <p:cNvSpPr>
            <a:spLocks noChangeShapeType="1"/>
          </p:cNvSpPr>
          <p:nvPr/>
        </p:nvSpPr>
        <p:spPr bwMode="auto">
          <a:xfrm flipV="1">
            <a:off x="2752725" y="6372225"/>
            <a:ext cx="762000" cy="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8" name="AutoShape 6"/>
          <p:cNvSpPr>
            <a:spLocks noChangeArrowheads="1"/>
          </p:cNvSpPr>
          <p:nvPr/>
        </p:nvSpPr>
        <p:spPr bwMode="auto">
          <a:xfrm>
            <a:off x="3514725" y="3063240"/>
            <a:ext cx="6324600" cy="381000"/>
          </a:xfrm>
          <a:prstGeom prst="roundRect">
            <a:avLst>
              <a:gd name="adj" fmla="val 236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9" name="AutoShape 12"/>
          <p:cNvSpPr>
            <a:spLocks noChangeArrowheads="1"/>
          </p:cNvSpPr>
          <p:nvPr/>
        </p:nvSpPr>
        <p:spPr bwMode="auto">
          <a:xfrm>
            <a:off x="3743325" y="6067425"/>
            <a:ext cx="5791200" cy="173037"/>
          </a:xfrm>
          <a:prstGeom prst="roundRect">
            <a:avLst>
              <a:gd name="adj" fmla="val 236"/>
            </a:avLst>
          </a:prstGeom>
          <a:noFill/>
          <a:ln w="254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1" name="Rectangle 28"/>
          <p:cNvSpPr>
            <a:spLocks noChangeArrowheads="1"/>
          </p:cNvSpPr>
          <p:nvPr/>
        </p:nvSpPr>
        <p:spPr bwMode="auto">
          <a:xfrm>
            <a:off x="314325" y="5610225"/>
            <a:ext cx="26770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 dirty="0" smtClean="0">
                <a:solidFill>
                  <a:srgbClr val="FF0000"/>
                </a:solidFill>
              </a:rPr>
              <a:t>Coalescence radii (N/A)</a:t>
            </a:r>
            <a:endParaRPr lang="en-US" sz="2000" b="0" dirty="0">
              <a:solidFill>
                <a:srgbClr val="FF0000"/>
              </a:solidFill>
            </a:endParaRPr>
          </a:p>
        </p:txBody>
      </p:sp>
      <p:sp>
        <p:nvSpPr>
          <p:cNvPr id="54292" name="Line 29"/>
          <p:cNvSpPr>
            <a:spLocks noChangeShapeType="1"/>
          </p:cNvSpPr>
          <p:nvPr/>
        </p:nvSpPr>
        <p:spPr bwMode="auto">
          <a:xfrm flipV="1">
            <a:off x="2981325" y="5869048"/>
            <a:ext cx="762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71021" name="AutoShape 13"/>
          <p:cNvSpPr>
            <a:spLocks noChangeArrowheads="1"/>
          </p:cNvSpPr>
          <p:nvPr/>
        </p:nvSpPr>
        <p:spPr bwMode="auto">
          <a:xfrm>
            <a:off x="3514725" y="6245733"/>
            <a:ext cx="6324600" cy="202692"/>
          </a:xfrm>
          <a:prstGeom prst="roundRect">
            <a:avLst>
              <a:gd name="adj" fmla="val 236"/>
            </a:avLst>
          </a:prstGeom>
          <a:noFill/>
          <a:ln w="25400">
            <a:solidFill>
              <a:schemeClr val="accent2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input file </a:t>
            </a:r>
            <a:r>
              <a:rPr lang="en-GB" sz="2800" i="1" dirty="0" err="1" smtClean="0">
                <a:solidFill>
                  <a:srgbClr val="000090"/>
                </a:solidFill>
                <a:latin typeface="Times" charset="0"/>
              </a:rPr>
              <a:t>input.ampt</a:t>
            </a:r>
            <a:endParaRPr lang="en-GB" sz="2800" i="1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54273" name="AutoShape 12"/>
          <p:cNvSpPr>
            <a:spLocks noChangeArrowheads="1"/>
          </p:cNvSpPr>
          <p:nvPr/>
        </p:nvSpPr>
        <p:spPr bwMode="auto">
          <a:xfrm>
            <a:off x="3743325" y="5637211"/>
            <a:ext cx="5791200" cy="430214"/>
          </a:xfrm>
          <a:prstGeom prst="roundRect">
            <a:avLst>
              <a:gd name="adj" fmla="val 236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3743325" y="6448425"/>
            <a:ext cx="5791200" cy="201168"/>
          </a:xfrm>
          <a:prstGeom prst="roundRect">
            <a:avLst>
              <a:gd name="adj" fmla="val 236"/>
            </a:avLst>
          </a:prstGeom>
          <a:noFill/>
          <a:ln w="254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AutoShape 12"/>
          <p:cNvSpPr>
            <a:spLocks noChangeArrowheads="1"/>
          </p:cNvSpPr>
          <p:nvPr/>
        </p:nvSpPr>
        <p:spPr bwMode="auto">
          <a:xfrm>
            <a:off x="3743325" y="6646545"/>
            <a:ext cx="5791200" cy="411480"/>
          </a:xfrm>
          <a:prstGeom prst="roundRect">
            <a:avLst>
              <a:gd name="adj" fmla="val 236"/>
            </a:avLst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-66675" y="6600825"/>
            <a:ext cx="31412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 dirty="0" smtClean="0">
                <a:solidFill>
                  <a:srgbClr val="800000"/>
                </a:solidFill>
              </a:rPr>
              <a:t>Option to modify shadowing</a:t>
            </a:r>
            <a:endParaRPr lang="en-US" sz="2000" b="0" dirty="0">
              <a:solidFill>
                <a:srgbClr val="800000"/>
              </a:solidFill>
            </a:endParaRP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V="1">
            <a:off x="2981325" y="6859648"/>
            <a:ext cx="7620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21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animBg="1"/>
      <p:bldP spid="54277" grpId="0" animBg="1"/>
      <p:bldP spid="54278" grpId="0" animBg="1"/>
      <p:bldP spid="54279" grpId="0"/>
      <p:bldP spid="54280" grpId="0"/>
      <p:bldP spid="54281" grpId="0" animBg="1"/>
      <p:bldP spid="54282" grpId="0" animBg="1"/>
      <p:bldP spid="54283" grpId="0" animBg="1"/>
      <p:bldP spid="54284" grpId="0"/>
      <p:bldP spid="54285" grpId="0" animBg="1"/>
      <p:bldP spid="54286" grpId="0"/>
      <p:bldP spid="54287" grpId="0" animBg="1"/>
      <p:bldP spid="54288" grpId="0" animBg="1"/>
      <p:bldP spid="54289" grpId="0" animBg="1"/>
      <p:bldP spid="54291" grpId="0"/>
      <p:bldP spid="54292" grpId="0" animBg="1"/>
      <p:bldP spid="171021" grpId="0" animBg="1"/>
      <p:bldP spid="54273" grpId="0" animBg="1"/>
      <p:bldP spid="23" grpId="0" animBg="1"/>
      <p:bldP spid="54290" grpId="0" animBg="1"/>
      <p:bldP spid="25" grpId="0"/>
      <p:bldP spid="2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542925" y="836613"/>
            <a:ext cx="7720013" cy="590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0" dirty="0"/>
              <a:t>%%%%%%%%%% Further explanations:</a:t>
            </a:r>
            <a:br>
              <a:rPr lang="en-US" sz="1800" b="0" dirty="0"/>
            </a:br>
            <a:r>
              <a:rPr lang="en-US" sz="1800" b="0" dirty="0"/>
              <a:t>……</a:t>
            </a:r>
            <a:br>
              <a:rPr lang="en-US" sz="1800" b="0" dirty="0"/>
            </a:br>
            <a:r>
              <a:rPr lang="en-US" sz="1800" dirty="0"/>
              <a:t>ISOFT</a:t>
            </a:r>
            <a:r>
              <a:rPr lang="en-US" sz="1800" b="0" dirty="0"/>
              <a:t>:  1 Default, </a:t>
            </a:r>
            <a:br>
              <a:rPr lang="en-US" sz="1800" b="0" dirty="0"/>
            </a:br>
            <a:r>
              <a:rPr lang="en-US" sz="1800" b="0" dirty="0"/>
              <a:t>        4 String Melting.</a:t>
            </a:r>
            <a:br>
              <a:rPr lang="en-US" sz="1800" b="0" dirty="0"/>
            </a:br>
            <a:r>
              <a:rPr lang="en-US" sz="1800" b="0" dirty="0"/>
              <a:t>……</a:t>
            </a:r>
            <a:br>
              <a:rPr lang="en-US" sz="1800" b="0" dirty="0"/>
            </a:br>
            <a:r>
              <a:rPr lang="en-US" sz="1800" dirty="0"/>
              <a:t>NTMAX</a:t>
            </a:r>
            <a:r>
              <a:rPr lang="en-US" sz="1800" b="0" dirty="0"/>
              <a:t>: number of time-steps for hadron cascade. </a:t>
            </a:r>
            <a:br>
              <a:rPr lang="en-US" sz="1800" b="0" dirty="0"/>
            </a:br>
            <a:r>
              <a:rPr lang="en-US" sz="1800" b="0" dirty="0"/>
              <a:t>	Use a large value (e.g. 1000) for HBT studies in heavy ion collisions.</a:t>
            </a:r>
            <a:br>
              <a:rPr lang="en-US" sz="1800" b="0" dirty="0"/>
            </a:br>
            <a:r>
              <a:rPr lang="en-US" sz="1800" b="0" dirty="0"/>
              <a:t>	Using NTMAX=3 effectively turns off </a:t>
            </a:r>
            <a:r>
              <a:rPr lang="en-US" sz="1800" b="0" dirty="0" err="1"/>
              <a:t>hadronic</a:t>
            </a:r>
            <a:r>
              <a:rPr lang="en-US" sz="1800" b="0" dirty="0"/>
              <a:t> cascade.</a:t>
            </a:r>
            <a:br>
              <a:rPr lang="en-US" sz="1800" b="0" dirty="0"/>
            </a:br>
            <a:r>
              <a:rPr lang="en-US" sz="1800" dirty="0"/>
              <a:t>parton screening mass </a:t>
            </a:r>
            <a:r>
              <a:rPr lang="en-US" sz="1800" b="0" dirty="0"/>
              <a:t>(in 1/</a:t>
            </a:r>
            <a:r>
              <a:rPr lang="en-US" sz="1800" b="0" dirty="0" err="1"/>
              <a:t>fm</a:t>
            </a:r>
            <a:r>
              <a:rPr lang="en-US" sz="1800" b="0" dirty="0"/>
              <a:t>): its square is inversely proportional to </a:t>
            </a:r>
          </a:p>
          <a:p>
            <a:r>
              <a:rPr lang="en-US" sz="1800" b="0" dirty="0" smtClean="0"/>
              <a:t>	the </a:t>
            </a:r>
            <a:r>
              <a:rPr lang="en-US" sz="1800" b="0" dirty="0"/>
              <a:t>parton cross section. Use D=3.2264d0 for 3mb cross section </a:t>
            </a:r>
          </a:p>
          <a:p>
            <a:r>
              <a:rPr lang="en-US" sz="1800" b="0" dirty="0"/>
              <a:t>        </a:t>
            </a:r>
            <a:r>
              <a:rPr lang="en-US" sz="1800" b="0" dirty="0" smtClean="0"/>
              <a:t>	and </a:t>
            </a:r>
            <a:r>
              <a:rPr lang="en-US" sz="1800" b="0" dirty="0"/>
              <a:t>2.2814d0 for 6mb (when alpha in parton cascade is set to 0.47). </a:t>
            </a:r>
          </a:p>
          <a:p>
            <a:r>
              <a:rPr lang="en-US" sz="1800" b="0" dirty="0"/>
              <a:t>        </a:t>
            </a:r>
            <a:r>
              <a:rPr lang="en-US" sz="1800" b="0" dirty="0" smtClean="0"/>
              <a:t>	Using </a:t>
            </a:r>
            <a:r>
              <a:rPr lang="en-US" sz="1800" b="0" dirty="0"/>
              <a:t>1d4 effectively turns off parton cascade</a:t>
            </a:r>
            <a:r>
              <a:rPr lang="en-US" sz="1800" b="0" dirty="0" smtClean="0"/>
              <a:t>.</a:t>
            </a:r>
          </a:p>
          <a:p>
            <a:r>
              <a:rPr lang="en-US" sz="1800" b="0" dirty="0" smtClean="0"/>
              <a:t>…</a:t>
            </a:r>
            <a:r>
              <a:rPr lang="en-US" sz="1800" b="0" dirty="0"/>
              <a:t>…</a:t>
            </a:r>
          </a:p>
          <a:p>
            <a:r>
              <a:rPr lang="en-US" sz="1800" b="0" dirty="0"/>
              <a:t>%%%%%%%%%% User modification of nuclear shadowing:</a:t>
            </a:r>
            <a:br>
              <a:rPr lang="en-US" sz="1800" b="0" dirty="0"/>
            </a:br>
            <a:r>
              <a:rPr lang="en-US" sz="1800" dirty="0" err="1"/>
              <a:t>ishadow</a:t>
            </a:r>
            <a:r>
              <a:rPr lang="en-US" sz="1800" b="0" dirty="0"/>
              <a:t>: set to 1 to enable users to adjust nuclear shadowing</a:t>
            </a:r>
            <a:br>
              <a:rPr lang="en-US" sz="1800" b="0" dirty="0"/>
            </a:br>
            <a:r>
              <a:rPr lang="en-US" sz="1800" b="0" dirty="0"/>
              <a:t>	provided the shadowing flag IHPR2(6) is turned on; default value is 0. </a:t>
            </a:r>
            <a:br>
              <a:rPr lang="en-US" sz="1800" b="0" dirty="0"/>
            </a:br>
            <a:r>
              <a:rPr lang="en-US" sz="1800" dirty="0" err="1"/>
              <a:t>dshadow</a:t>
            </a:r>
            <a:r>
              <a:rPr lang="en-US" sz="1800" b="0" dirty="0"/>
              <a:t>: valid when </a:t>
            </a:r>
            <a:r>
              <a:rPr lang="en-US" sz="1800" b="0" dirty="0" err="1"/>
              <a:t>ishadow</a:t>
            </a:r>
            <a:r>
              <a:rPr lang="en-US" sz="1800" b="0" dirty="0"/>
              <a:t>=1; this parameter modifies the HIJING shadowing</a:t>
            </a:r>
            <a:br>
              <a:rPr lang="en-US" sz="1800" b="0" dirty="0"/>
            </a:br>
            <a:r>
              <a:rPr lang="en-US" sz="1800" b="0" dirty="0"/>
              <a:t>	parameterization Ra(</a:t>
            </a:r>
            <a:r>
              <a:rPr lang="en-US" sz="1800" b="0" dirty="0" err="1"/>
              <a:t>x,r</a:t>
            </a:r>
            <a:r>
              <a:rPr lang="en-US" sz="1800" b="0" dirty="0"/>
              <a:t>)==1+fa(</a:t>
            </a:r>
            <a:r>
              <a:rPr lang="en-US" sz="1800" b="0" dirty="0" err="1"/>
              <a:t>x,r</a:t>
            </a:r>
            <a:r>
              <a:rPr lang="en-US" sz="1800" b="0" dirty="0"/>
              <a:t>) via Ra(</a:t>
            </a:r>
            <a:r>
              <a:rPr lang="en-US" sz="1800" b="0" dirty="0" err="1"/>
              <a:t>x,r</a:t>
            </a:r>
            <a:r>
              <a:rPr lang="en-US" sz="1800" b="0" dirty="0"/>
              <a:t>)==1+fa(</a:t>
            </a:r>
            <a:r>
              <a:rPr lang="en-US" sz="1800" b="0" dirty="0" err="1"/>
              <a:t>x,r</a:t>
            </a:r>
            <a:r>
              <a:rPr lang="en-US" sz="1800" b="0" dirty="0"/>
              <a:t>)*</a:t>
            </a:r>
            <a:r>
              <a:rPr lang="en-US" sz="1800" b="0" dirty="0" err="1"/>
              <a:t>dshadow</a:t>
            </a:r>
            <a:r>
              <a:rPr lang="en-US" sz="1800" b="0" dirty="0"/>
              <a:t>,  </a:t>
            </a:r>
            <a:br>
              <a:rPr lang="en-US" sz="1800" b="0" dirty="0"/>
            </a:br>
            <a:r>
              <a:rPr lang="en-US" sz="1800" b="0" dirty="0"/>
              <a:t>	so the value of 0.d0 turns off shadowing </a:t>
            </a:r>
            <a:br>
              <a:rPr lang="en-US" sz="1800" b="0" dirty="0"/>
            </a:br>
            <a:r>
              <a:rPr lang="en-US" sz="1800" b="0" dirty="0"/>
              <a:t>	and the value of 1.d0 uses the default HIJING shadowing;  </a:t>
            </a:r>
            <a:br>
              <a:rPr lang="en-US" sz="1800" b="0" dirty="0"/>
            </a:br>
            <a:r>
              <a:rPr lang="en-US" sz="1800" b="0" dirty="0"/>
              <a:t>	currently limited to 0.d0&lt;=</a:t>
            </a:r>
            <a:r>
              <a:rPr lang="en-US" sz="1800" b="0" dirty="0" err="1"/>
              <a:t>dshadow</a:t>
            </a:r>
            <a:r>
              <a:rPr lang="en-US" sz="1800" b="0" dirty="0"/>
              <a:t>&lt;=1.d0 to make sure Ra(</a:t>
            </a:r>
            <a:r>
              <a:rPr lang="en-US" sz="1800" b="0" dirty="0" err="1"/>
              <a:t>x,r</a:t>
            </a:r>
            <a:r>
              <a:rPr lang="en-US" sz="1800" b="0" dirty="0"/>
              <a:t>)&gt;0.</a:t>
            </a:r>
            <a:endParaRPr lang="en-US" sz="1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input file </a:t>
            </a:r>
            <a:r>
              <a:rPr lang="en-GB" sz="2800" i="1" dirty="0" err="1" smtClean="0">
                <a:solidFill>
                  <a:srgbClr val="000090"/>
                </a:solidFill>
                <a:latin typeface="Times" charset="0"/>
              </a:rPr>
              <a:t>input.ampt</a:t>
            </a:r>
            <a:endParaRPr lang="en-GB" sz="2800" i="1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7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90525" y="3917950"/>
            <a:ext cx="9534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en-US" sz="2000" b="0"/>
          </a:p>
        </p:txBody>
      </p:sp>
      <p:sp>
        <p:nvSpPr>
          <p:cNvPr id="11268" name="Rectangle 10"/>
          <p:cNvSpPr>
            <a:spLocks noChangeArrowheads="1"/>
          </p:cNvSpPr>
          <p:nvPr/>
        </p:nvSpPr>
        <p:spPr bwMode="auto">
          <a:xfrm>
            <a:off x="514350" y="2463701"/>
            <a:ext cx="90963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b="0" dirty="0" smtClean="0"/>
              <a:t>	 </a:t>
            </a:r>
            <a:r>
              <a:rPr lang="en-US" b="0" dirty="0"/>
              <a:t>1      1   4184    7.3000      108  96   5 103   5  91      0.0000</a:t>
            </a:r>
          </a:p>
          <a:p>
            <a:r>
              <a:rPr lang="en-US" b="0" dirty="0"/>
              <a:t>  2112    0.000    0.000     99.9956  0.940     4.57    -6.00     0.20     0.20</a:t>
            </a:r>
          </a:p>
          <a:p>
            <a:r>
              <a:rPr lang="en-US" b="0" dirty="0"/>
              <a:t>  2112    0.000    0.000     99.9956  0.940     7.33     1.94     0.20     0.20</a:t>
            </a:r>
          </a:p>
          <a:p>
            <a:r>
              <a:rPr lang="en-US" b="0" dirty="0"/>
              <a:t>  2112    0.000    0.000     99.9956  0.940     5.31     2.87     0.20     0.20</a:t>
            </a:r>
          </a:p>
          <a:p>
            <a:r>
              <a:rPr lang="en-US" b="0" dirty="0"/>
              <a:t>  2112    0.000    0.000     99.9956  0.940     4.94    -0.11     0.20     0.20</a:t>
            </a:r>
          </a:p>
          <a:p>
            <a:r>
              <a:rPr lang="en-US" b="0" dirty="0"/>
              <a:t>  2112    0.000    0.000    -99.9956  0.940    -8.24     0.20    -0.20     0.20</a:t>
            </a:r>
          </a:p>
        </p:txBody>
      </p:sp>
      <p:sp>
        <p:nvSpPr>
          <p:cNvPr id="156683" name="Rectangle 11"/>
          <p:cNvSpPr>
            <a:spLocks noChangeArrowheads="1"/>
          </p:cNvSpPr>
          <p:nvPr/>
        </p:nvSpPr>
        <p:spPr bwMode="auto">
          <a:xfrm>
            <a:off x="1219200" y="1343025"/>
            <a:ext cx="903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Event#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84" name="Line 12"/>
          <p:cNvSpPr>
            <a:spLocks noChangeShapeType="1"/>
          </p:cNvSpPr>
          <p:nvPr/>
        </p:nvSpPr>
        <p:spPr bwMode="auto">
          <a:xfrm>
            <a:off x="1676400" y="1739900"/>
            <a:ext cx="0" cy="5937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5" name="Rectangle 13"/>
          <p:cNvSpPr>
            <a:spLocks noChangeArrowheads="1"/>
          </p:cNvSpPr>
          <p:nvPr/>
        </p:nvSpPr>
        <p:spPr bwMode="auto">
          <a:xfrm>
            <a:off x="1981200" y="1571625"/>
            <a:ext cx="747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Test#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86" name="Line 14"/>
          <p:cNvSpPr>
            <a:spLocks noChangeShapeType="1"/>
          </p:cNvSpPr>
          <p:nvPr/>
        </p:nvSpPr>
        <p:spPr bwMode="auto">
          <a:xfrm>
            <a:off x="2362200" y="1952625"/>
            <a:ext cx="0" cy="457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7" name="Rectangle 15"/>
          <p:cNvSpPr>
            <a:spLocks noChangeArrowheads="1"/>
          </p:cNvSpPr>
          <p:nvPr/>
        </p:nvSpPr>
        <p:spPr bwMode="auto">
          <a:xfrm>
            <a:off x="2601913" y="1343025"/>
            <a:ext cx="10842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Particle#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88" name="Line 16"/>
          <p:cNvSpPr>
            <a:spLocks noChangeShapeType="1"/>
          </p:cNvSpPr>
          <p:nvPr/>
        </p:nvSpPr>
        <p:spPr bwMode="auto">
          <a:xfrm>
            <a:off x="3059113" y="1739900"/>
            <a:ext cx="0" cy="5937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9" name="Rectangle 17"/>
          <p:cNvSpPr>
            <a:spLocks noChangeArrowheads="1"/>
          </p:cNvSpPr>
          <p:nvPr/>
        </p:nvSpPr>
        <p:spPr bwMode="auto">
          <a:xfrm>
            <a:off x="3735388" y="1419225"/>
            <a:ext cx="760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b(fm)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90" name="Line 18"/>
          <p:cNvSpPr>
            <a:spLocks noChangeShapeType="1"/>
          </p:cNvSpPr>
          <p:nvPr/>
        </p:nvSpPr>
        <p:spPr bwMode="auto">
          <a:xfrm>
            <a:off x="4049713" y="1816100"/>
            <a:ext cx="0" cy="5937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5" name="Rectangle 23"/>
          <p:cNvSpPr>
            <a:spLocks noChangeArrowheads="1"/>
          </p:cNvSpPr>
          <p:nvPr/>
        </p:nvSpPr>
        <p:spPr bwMode="auto">
          <a:xfrm>
            <a:off x="695325" y="5365750"/>
            <a:ext cx="12890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Particle ID</a:t>
            </a:r>
          </a:p>
          <a:p>
            <a:r>
              <a:rPr lang="en-GB" sz="2000" b="0">
                <a:solidFill>
                  <a:srgbClr val="000099"/>
                </a:solidFill>
              </a:rPr>
              <a:t>(PYTHIA)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96" name="Line 24"/>
          <p:cNvSpPr>
            <a:spLocks noChangeShapeType="1"/>
          </p:cNvSpPr>
          <p:nvPr/>
        </p:nvSpPr>
        <p:spPr bwMode="auto">
          <a:xfrm flipV="1">
            <a:off x="1152525" y="4848225"/>
            <a:ext cx="0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7" name="Rectangle 25"/>
          <p:cNvSpPr>
            <a:spLocks noChangeArrowheads="1"/>
          </p:cNvSpPr>
          <p:nvPr/>
        </p:nvSpPr>
        <p:spPr bwMode="auto">
          <a:xfrm>
            <a:off x="2676525" y="5441950"/>
            <a:ext cx="1922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6600"/>
                </a:solidFill>
              </a:rPr>
              <a:t>Final momentum</a:t>
            </a:r>
            <a:endParaRPr lang="en-US" sz="2000" b="0">
              <a:solidFill>
                <a:srgbClr val="006600"/>
              </a:solidFill>
            </a:endParaRPr>
          </a:p>
        </p:txBody>
      </p:sp>
      <p:sp>
        <p:nvSpPr>
          <p:cNvPr id="156698" name="Line 26"/>
          <p:cNvSpPr>
            <a:spLocks noChangeShapeType="1"/>
          </p:cNvSpPr>
          <p:nvPr/>
        </p:nvSpPr>
        <p:spPr bwMode="auto">
          <a:xfrm flipV="1">
            <a:off x="3514725" y="4924425"/>
            <a:ext cx="0" cy="533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9" name="Line 27"/>
          <p:cNvSpPr>
            <a:spLocks noChangeShapeType="1"/>
          </p:cNvSpPr>
          <p:nvPr/>
        </p:nvSpPr>
        <p:spPr bwMode="auto">
          <a:xfrm flipV="1">
            <a:off x="1838325" y="4848225"/>
            <a:ext cx="28194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0" name="Rectangle 28"/>
          <p:cNvSpPr>
            <a:spLocks noChangeArrowheads="1"/>
          </p:cNvSpPr>
          <p:nvPr/>
        </p:nvSpPr>
        <p:spPr bwMode="auto">
          <a:xfrm>
            <a:off x="4881563" y="5305425"/>
            <a:ext cx="690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mass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701" name="Line 29"/>
          <p:cNvSpPr>
            <a:spLocks noChangeShapeType="1"/>
          </p:cNvSpPr>
          <p:nvPr/>
        </p:nvSpPr>
        <p:spPr bwMode="auto">
          <a:xfrm flipV="1">
            <a:off x="5191125" y="4787900"/>
            <a:ext cx="0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2" name="Rectangle 30"/>
          <p:cNvSpPr>
            <a:spLocks noChangeArrowheads="1"/>
          </p:cNvSpPr>
          <p:nvPr/>
        </p:nvSpPr>
        <p:spPr bwMode="auto">
          <a:xfrm>
            <a:off x="6562725" y="5441950"/>
            <a:ext cx="2378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6600"/>
                </a:solidFill>
              </a:rPr>
              <a:t>Final position &amp; time</a:t>
            </a:r>
          </a:p>
          <a:p>
            <a:r>
              <a:rPr lang="en-GB" sz="2000" b="0">
                <a:solidFill>
                  <a:srgbClr val="006600"/>
                </a:solidFill>
              </a:rPr>
              <a:t>(at kinetic freeze-out)</a:t>
            </a:r>
            <a:endParaRPr lang="en-US" sz="2000" b="0">
              <a:solidFill>
                <a:srgbClr val="006600"/>
              </a:solidFill>
            </a:endParaRPr>
          </a:p>
        </p:txBody>
      </p:sp>
      <p:sp>
        <p:nvSpPr>
          <p:cNvPr id="156703" name="Line 31"/>
          <p:cNvSpPr>
            <a:spLocks noChangeShapeType="1"/>
          </p:cNvSpPr>
          <p:nvPr/>
        </p:nvSpPr>
        <p:spPr bwMode="auto">
          <a:xfrm flipV="1">
            <a:off x="7400925" y="4924425"/>
            <a:ext cx="0" cy="533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4" name="Line 32"/>
          <p:cNvSpPr>
            <a:spLocks noChangeShapeType="1"/>
          </p:cNvSpPr>
          <p:nvPr/>
        </p:nvSpPr>
        <p:spPr bwMode="auto">
          <a:xfrm flipV="1">
            <a:off x="5724525" y="4848225"/>
            <a:ext cx="36576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V="1">
            <a:off x="685800" y="2486025"/>
            <a:ext cx="9763125" cy="0"/>
          </a:xfrm>
          <a:prstGeom prst="line">
            <a:avLst/>
          </a:prstGeom>
          <a:ln w="38100" cmpd="sng">
            <a:solidFill>
              <a:schemeClr val="bg2"/>
            </a:solidFill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V="1">
            <a:off x="161925" y="4772025"/>
            <a:ext cx="9763125" cy="0"/>
          </a:xfrm>
          <a:prstGeom prst="line">
            <a:avLst/>
          </a:prstGeom>
          <a:ln w="38100" cmpd="sng">
            <a:solidFill>
              <a:schemeClr val="bg2"/>
            </a:solidFill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 flipH="1">
            <a:off x="6029325" y="1571625"/>
            <a:ext cx="455612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6372225" y="1552575"/>
            <a:ext cx="1408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Npart1_inel</a:t>
            </a:r>
          </a:p>
        </p:txBody>
      </p:sp>
      <p:sp>
        <p:nvSpPr>
          <p:cNvPr id="31" name="Line 22"/>
          <p:cNvSpPr>
            <a:spLocks noChangeShapeType="1"/>
          </p:cNvSpPr>
          <p:nvPr/>
        </p:nvSpPr>
        <p:spPr bwMode="auto">
          <a:xfrm flipH="1">
            <a:off x="6475412" y="1876425"/>
            <a:ext cx="314325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8018462" y="13239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Npart2_el</a:t>
            </a: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 flipH="1">
            <a:off x="6867525" y="1647825"/>
            <a:ext cx="1370012" cy="838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8923337" y="1724025"/>
            <a:ext cx="1408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Npart2_inel</a:t>
            </a:r>
          </a:p>
        </p:txBody>
      </p:sp>
      <p:sp>
        <p:nvSpPr>
          <p:cNvPr id="35" name="Line 22"/>
          <p:cNvSpPr>
            <a:spLocks noChangeShapeType="1"/>
          </p:cNvSpPr>
          <p:nvPr/>
        </p:nvSpPr>
        <p:spPr bwMode="auto">
          <a:xfrm flipH="1">
            <a:off x="7389812" y="2105025"/>
            <a:ext cx="1762125" cy="304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21"/>
          <p:cNvSpPr>
            <a:spLocks noChangeArrowheads="1"/>
          </p:cNvSpPr>
          <p:nvPr/>
        </p:nvSpPr>
        <p:spPr bwMode="auto">
          <a:xfrm>
            <a:off x="6180137" y="1171575"/>
            <a:ext cx="12230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 dirty="0" smtClean="0">
                <a:solidFill>
                  <a:srgbClr val="000099"/>
                </a:solidFill>
              </a:rPr>
              <a:t>Npart1_el</a:t>
            </a:r>
            <a:endParaRPr lang="en-US" sz="2000" b="0" dirty="0">
              <a:solidFill>
                <a:srgbClr val="000099"/>
              </a:solidFill>
            </a:endParaRPr>
          </a:p>
        </p:txBody>
      </p:sp>
      <p:sp>
        <p:nvSpPr>
          <p:cNvPr id="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output file </a:t>
            </a:r>
            <a:r>
              <a:rPr lang="en-GB" sz="2800" i="1" dirty="0" err="1" smtClean="0">
                <a:solidFill>
                  <a:srgbClr val="000090"/>
                </a:solidFill>
                <a:latin typeface="Times" charset="0"/>
              </a:rPr>
              <a:t>ampt.dat</a:t>
            </a:r>
            <a:endParaRPr lang="en-GB" sz="2800" i="1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97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3" grpId="0"/>
      <p:bldP spid="156684" grpId="0" animBg="1"/>
      <p:bldP spid="156685" grpId="0"/>
      <p:bldP spid="156686" grpId="0" animBg="1"/>
      <p:bldP spid="156687" grpId="0"/>
      <p:bldP spid="156688" grpId="0" animBg="1"/>
      <p:bldP spid="156689" grpId="0"/>
      <p:bldP spid="156690" grpId="0" animBg="1"/>
      <p:bldP spid="156695" grpId="0"/>
      <p:bldP spid="156696" grpId="0" animBg="1"/>
      <p:bldP spid="156697" grpId="0"/>
      <p:bldP spid="156698" grpId="0" animBg="1"/>
      <p:bldP spid="156699" grpId="0" animBg="1"/>
      <p:bldP spid="156700" grpId="0"/>
      <p:bldP spid="156701" grpId="0" animBg="1"/>
      <p:bldP spid="156702" grpId="0"/>
      <p:bldP spid="156703" grpId="0" animBg="1"/>
      <p:bldP spid="156704" grpId="0" animBg="1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771525" y="2451100"/>
            <a:ext cx="9534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en-US" sz="2000" b="0"/>
          </a:p>
        </p:txBody>
      </p:sp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1381125" y="2028825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0" dirty="0">
                <a:solidFill>
                  <a:srgbClr val="C00000"/>
                </a:solidFill>
              </a:rPr>
              <a:t>1   2       </a:t>
            </a:r>
            <a:r>
              <a:rPr lang="en-US" b="0" dirty="0"/>
              <a:t>442    8.0000    2   82    1   83</a:t>
            </a:r>
            <a:br>
              <a:rPr lang="en-US" b="0" dirty="0"/>
            </a:br>
            <a:r>
              <a:rPr lang="en-US" b="0" dirty="0"/>
              <a:t>    21    0.368    2.459     -6.880  0.000     0.85     2.98    -6.79     7.16</a:t>
            </a:r>
            <a:br>
              <a:rPr lang="en-US" b="0" dirty="0"/>
            </a:br>
            <a:r>
              <a:rPr lang="en-US" b="0" dirty="0"/>
              <a:t>    21    6.456   -1.633      1.884  0.000     2.60     2.81     0.18     0.68</a:t>
            </a:r>
          </a:p>
        </p:txBody>
      </p:sp>
      <p:sp>
        <p:nvSpPr>
          <p:cNvPr id="156685" name="Rectangle 13"/>
          <p:cNvSpPr>
            <a:spLocks noChangeArrowheads="1"/>
          </p:cNvSpPr>
          <p:nvPr/>
        </p:nvSpPr>
        <p:spPr bwMode="auto">
          <a:xfrm>
            <a:off x="542925" y="1647825"/>
            <a:ext cx="911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C00000"/>
                </a:solidFill>
              </a:rPr>
              <a:t>Event#</a:t>
            </a:r>
            <a:endParaRPr lang="en-US" sz="2000" b="0">
              <a:solidFill>
                <a:srgbClr val="C00000"/>
              </a:solidFill>
            </a:endParaRPr>
          </a:p>
        </p:txBody>
      </p:sp>
      <p:sp>
        <p:nvSpPr>
          <p:cNvPr id="156686" name="Line 14"/>
          <p:cNvSpPr>
            <a:spLocks noChangeShapeType="1"/>
          </p:cNvSpPr>
          <p:nvPr/>
        </p:nvSpPr>
        <p:spPr bwMode="auto">
          <a:xfrm>
            <a:off x="1457325" y="1876425"/>
            <a:ext cx="152400" cy="2286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7" name="Rectangle 15"/>
          <p:cNvSpPr>
            <a:spLocks noChangeArrowheads="1"/>
          </p:cNvSpPr>
          <p:nvPr/>
        </p:nvSpPr>
        <p:spPr bwMode="auto">
          <a:xfrm>
            <a:off x="2459038" y="1038225"/>
            <a:ext cx="10842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Particle#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88" name="Line 16"/>
          <p:cNvSpPr>
            <a:spLocks noChangeShapeType="1"/>
          </p:cNvSpPr>
          <p:nvPr/>
        </p:nvSpPr>
        <p:spPr bwMode="auto">
          <a:xfrm>
            <a:off x="2916238" y="1435100"/>
            <a:ext cx="0" cy="5937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9" name="Rectangle 17"/>
          <p:cNvSpPr>
            <a:spLocks noChangeArrowheads="1"/>
          </p:cNvSpPr>
          <p:nvPr/>
        </p:nvSpPr>
        <p:spPr bwMode="auto">
          <a:xfrm>
            <a:off x="3592513" y="1114425"/>
            <a:ext cx="760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b(fm)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90" name="Line 18"/>
          <p:cNvSpPr>
            <a:spLocks noChangeShapeType="1"/>
          </p:cNvSpPr>
          <p:nvPr/>
        </p:nvSpPr>
        <p:spPr bwMode="auto">
          <a:xfrm>
            <a:off x="3906838" y="1511300"/>
            <a:ext cx="0" cy="5937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1" name="Rectangle 19"/>
          <p:cNvSpPr>
            <a:spLocks noChangeArrowheads="1"/>
          </p:cNvSpPr>
          <p:nvPr/>
        </p:nvSpPr>
        <p:spPr bwMode="auto">
          <a:xfrm>
            <a:off x="3819525" y="65722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Npart1_el</a:t>
            </a:r>
          </a:p>
        </p:txBody>
      </p:sp>
      <p:sp>
        <p:nvSpPr>
          <p:cNvPr id="156692" name="Line 20"/>
          <p:cNvSpPr>
            <a:spLocks noChangeShapeType="1"/>
          </p:cNvSpPr>
          <p:nvPr/>
        </p:nvSpPr>
        <p:spPr bwMode="auto">
          <a:xfrm>
            <a:off x="4505325" y="1038225"/>
            <a:ext cx="1588" cy="1066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3" name="Rectangle 21"/>
          <p:cNvSpPr>
            <a:spLocks noChangeArrowheads="1"/>
          </p:cNvSpPr>
          <p:nvPr/>
        </p:nvSpPr>
        <p:spPr bwMode="auto">
          <a:xfrm>
            <a:off x="4581525" y="1038225"/>
            <a:ext cx="1408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Npart1_inel</a:t>
            </a:r>
          </a:p>
        </p:txBody>
      </p:sp>
      <p:sp>
        <p:nvSpPr>
          <p:cNvPr id="156694" name="Line 22"/>
          <p:cNvSpPr>
            <a:spLocks noChangeShapeType="1"/>
          </p:cNvSpPr>
          <p:nvPr/>
        </p:nvSpPr>
        <p:spPr bwMode="auto">
          <a:xfrm flipH="1">
            <a:off x="5029200" y="1343025"/>
            <a:ext cx="9525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5" name="Rectangle 23"/>
          <p:cNvSpPr>
            <a:spLocks noChangeArrowheads="1"/>
          </p:cNvSpPr>
          <p:nvPr/>
        </p:nvSpPr>
        <p:spPr bwMode="auto">
          <a:xfrm>
            <a:off x="1228725" y="3749675"/>
            <a:ext cx="12890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Particle ID</a:t>
            </a:r>
          </a:p>
          <a:p>
            <a:r>
              <a:rPr lang="en-GB" sz="2000" b="0">
                <a:solidFill>
                  <a:srgbClr val="000099"/>
                </a:solidFill>
              </a:rPr>
              <a:t>(PYTHIA)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696" name="Line 24"/>
          <p:cNvSpPr>
            <a:spLocks noChangeShapeType="1"/>
          </p:cNvSpPr>
          <p:nvPr/>
        </p:nvSpPr>
        <p:spPr bwMode="auto">
          <a:xfrm flipV="1">
            <a:off x="1898650" y="3232150"/>
            <a:ext cx="0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7" name="Rectangle 25"/>
          <p:cNvSpPr>
            <a:spLocks noChangeArrowheads="1"/>
          </p:cNvSpPr>
          <p:nvPr/>
        </p:nvSpPr>
        <p:spPr bwMode="auto">
          <a:xfrm>
            <a:off x="3422650" y="3825875"/>
            <a:ext cx="1922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6600"/>
                </a:solidFill>
              </a:rPr>
              <a:t>Final momentum</a:t>
            </a:r>
            <a:endParaRPr lang="en-US" sz="2000" b="0">
              <a:solidFill>
                <a:srgbClr val="006600"/>
              </a:solidFill>
            </a:endParaRPr>
          </a:p>
        </p:txBody>
      </p:sp>
      <p:sp>
        <p:nvSpPr>
          <p:cNvPr id="156698" name="Line 26"/>
          <p:cNvSpPr>
            <a:spLocks noChangeShapeType="1"/>
          </p:cNvSpPr>
          <p:nvPr/>
        </p:nvSpPr>
        <p:spPr bwMode="auto">
          <a:xfrm flipV="1">
            <a:off x="4260850" y="3308350"/>
            <a:ext cx="0" cy="533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99" name="Line 27"/>
          <p:cNvSpPr>
            <a:spLocks noChangeShapeType="1"/>
          </p:cNvSpPr>
          <p:nvPr/>
        </p:nvSpPr>
        <p:spPr bwMode="auto">
          <a:xfrm flipV="1">
            <a:off x="2371725" y="3232150"/>
            <a:ext cx="28194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0" name="Rectangle 28"/>
          <p:cNvSpPr>
            <a:spLocks noChangeArrowheads="1"/>
          </p:cNvSpPr>
          <p:nvPr/>
        </p:nvSpPr>
        <p:spPr bwMode="auto">
          <a:xfrm>
            <a:off x="5414963" y="3689350"/>
            <a:ext cx="690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0099"/>
                </a:solidFill>
              </a:rPr>
              <a:t>mass</a:t>
            </a:r>
            <a:endParaRPr lang="en-US" sz="2000" b="0">
              <a:solidFill>
                <a:srgbClr val="000099"/>
              </a:solidFill>
            </a:endParaRPr>
          </a:p>
        </p:txBody>
      </p:sp>
      <p:sp>
        <p:nvSpPr>
          <p:cNvPr id="156701" name="Line 29"/>
          <p:cNvSpPr>
            <a:spLocks noChangeShapeType="1"/>
          </p:cNvSpPr>
          <p:nvPr/>
        </p:nvSpPr>
        <p:spPr bwMode="auto">
          <a:xfrm flipV="1">
            <a:off x="5724525" y="3171825"/>
            <a:ext cx="0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2" name="Rectangle 30"/>
          <p:cNvSpPr>
            <a:spLocks noChangeArrowheads="1"/>
          </p:cNvSpPr>
          <p:nvPr/>
        </p:nvSpPr>
        <p:spPr bwMode="auto">
          <a:xfrm>
            <a:off x="7004050" y="3825875"/>
            <a:ext cx="2378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006600"/>
                </a:solidFill>
              </a:rPr>
              <a:t>Final position &amp; time</a:t>
            </a:r>
          </a:p>
          <a:p>
            <a:r>
              <a:rPr lang="en-GB" sz="2000" b="0">
                <a:solidFill>
                  <a:srgbClr val="006600"/>
                </a:solidFill>
              </a:rPr>
              <a:t>(at kinetic freeze-out)</a:t>
            </a:r>
            <a:endParaRPr lang="en-US" sz="2000" b="0">
              <a:solidFill>
                <a:srgbClr val="006600"/>
              </a:solidFill>
            </a:endParaRPr>
          </a:p>
        </p:txBody>
      </p:sp>
      <p:sp>
        <p:nvSpPr>
          <p:cNvPr id="156703" name="Line 31"/>
          <p:cNvSpPr>
            <a:spLocks noChangeShapeType="1"/>
          </p:cNvSpPr>
          <p:nvPr/>
        </p:nvSpPr>
        <p:spPr bwMode="auto">
          <a:xfrm flipV="1">
            <a:off x="8147050" y="3308350"/>
            <a:ext cx="0" cy="533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704" name="Line 32"/>
          <p:cNvSpPr>
            <a:spLocks noChangeShapeType="1"/>
          </p:cNvSpPr>
          <p:nvPr/>
        </p:nvSpPr>
        <p:spPr bwMode="auto">
          <a:xfrm flipV="1">
            <a:off x="6181725" y="3232150"/>
            <a:ext cx="36576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Rectangle 27"/>
          <p:cNvSpPr>
            <a:spLocks noChangeArrowheads="1"/>
          </p:cNvSpPr>
          <p:nvPr/>
        </p:nvSpPr>
        <p:spPr bwMode="auto">
          <a:xfrm>
            <a:off x="1304925" y="4943297"/>
            <a:ext cx="84582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0" dirty="0">
                <a:solidFill>
                  <a:srgbClr val="800000"/>
                </a:solidFill>
              </a:rPr>
              <a:t> 1       0    </a:t>
            </a:r>
            <a:r>
              <a:rPr lang="en-US" b="0" dirty="0"/>
              <a:t>5492    7.3000    5  103    5   91</a:t>
            </a:r>
          </a:p>
          <a:p>
            <a:r>
              <a:rPr lang="en-US" b="0" dirty="0"/>
              <a:t>     1   -0.842    1.584     -0.264  0.010    -1.47     5.04    -0.26     1.94</a:t>
            </a:r>
          </a:p>
          <a:p>
            <a:r>
              <a:rPr lang="en-US" b="0" dirty="0"/>
              <a:t>     1   -0.304   -0.942     -1.188  0.010    -1.54     1.86    -2.12     3.63</a:t>
            </a: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410325" y="65722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Npart2_el</a:t>
            </a:r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573713" y="1038225"/>
            <a:ext cx="1370012" cy="1066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8239125" y="962025"/>
            <a:ext cx="1408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000099"/>
                </a:solidFill>
              </a:rPr>
              <a:t>Npart2_inel</a:t>
            </a:r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 flipH="1">
            <a:off x="6096000" y="1343025"/>
            <a:ext cx="2905125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8" name="Rectangle 32"/>
          <p:cNvSpPr>
            <a:spLocks noChangeArrowheads="1"/>
          </p:cNvSpPr>
          <p:nvPr/>
        </p:nvSpPr>
        <p:spPr bwMode="auto">
          <a:xfrm>
            <a:off x="85725" y="2493963"/>
            <a:ext cx="1657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" charset="0"/>
              </a:rPr>
              <a:t>For default</a:t>
            </a:r>
          </a:p>
          <a:p>
            <a:r>
              <a:rPr lang="en-US">
                <a:solidFill>
                  <a:srgbClr val="FF0000"/>
                </a:solidFill>
                <a:latin typeface="Times" charset="0"/>
              </a:rPr>
              <a:t>model: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2319" name="Rectangle 33"/>
          <p:cNvSpPr>
            <a:spLocks noChangeArrowheads="1"/>
          </p:cNvSpPr>
          <p:nvPr/>
        </p:nvSpPr>
        <p:spPr bwMode="auto">
          <a:xfrm>
            <a:off x="85725" y="4932363"/>
            <a:ext cx="1600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" charset="0"/>
              </a:rPr>
              <a:t>For string </a:t>
            </a:r>
          </a:p>
          <a:p>
            <a:r>
              <a:rPr lang="en-US">
                <a:solidFill>
                  <a:srgbClr val="FF0000"/>
                </a:solidFill>
                <a:latin typeface="Times" charset="0"/>
              </a:rPr>
              <a:t>melting model: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5" name="Line 27"/>
          <p:cNvSpPr>
            <a:spLocks noChangeShapeType="1"/>
          </p:cNvSpPr>
          <p:nvPr/>
        </p:nvSpPr>
        <p:spPr bwMode="auto">
          <a:xfrm flipV="1">
            <a:off x="161925" y="4619625"/>
            <a:ext cx="9763125" cy="0"/>
          </a:xfrm>
          <a:prstGeom prst="line">
            <a:avLst/>
          </a:prstGeom>
          <a:ln w="38100" cmpd="sng">
            <a:solidFill>
              <a:schemeClr val="bg2"/>
            </a:solidFill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6" name="Line 27"/>
          <p:cNvSpPr>
            <a:spLocks noChangeShapeType="1"/>
          </p:cNvSpPr>
          <p:nvPr/>
        </p:nvSpPr>
        <p:spPr bwMode="auto">
          <a:xfrm flipV="1">
            <a:off x="152400" y="2105025"/>
            <a:ext cx="9763125" cy="0"/>
          </a:xfrm>
          <a:prstGeom prst="line">
            <a:avLst/>
          </a:prstGeom>
          <a:ln w="38100" cmpd="sng">
            <a:solidFill>
              <a:schemeClr val="bg2"/>
            </a:solidFill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1152525" y="1323975"/>
            <a:ext cx="1776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000" b="0">
                <a:solidFill>
                  <a:srgbClr val="C00000"/>
                </a:solidFill>
              </a:rPr>
              <a:t>EventIteration#</a:t>
            </a:r>
            <a:endParaRPr lang="en-US" sz="2000" b="0">
              <a:solidFill>
                <a:srgbClr val="C00000"/>
              </a:solidFill>
            </a:endParaRPr>
          </a:p>
        </p:txBody>
      </p:sp>
      <p:sp>
        <p:nvSpPr>
          <p:cNvPr id="56" name="Line 14"/>
          <p:cNvSpPr>
            <a:spLocks noChangeShapeType="1"/>
          </p:cNvSpPr>
          <p:nvPr/>
        </p:nvSpPr>
        <p:spPr bwMode="auto">
          <a:xfrm>
            <a:off x="2066925" y="1647825"/>
            <a:ext cx="0" cy="4572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Line 24"/>
          <p:cNvSpPr>
            <a:spLocks noChangeShapeType="1"/>
          </p:cNvSpPr>
          <p:nvPr/>
        </p:nvSpPr>
        <p:spPr bwMode="auto">
          <a:xfrm flipH="1">
            <a:off x="1838324" y="4467225"/>
            <a:ext cx="15875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Line 27"/>
          <p:cNvSpPr>
            <a:spLocks noChangeShapeType="1"/>
          </p:cNvSpPr>
          <p:nvPr/>
        </p:nvSpPr>
        <p:spPr bwMode="auto">
          <a:xfrm flipV="1">
            <a:off x="2219325" y="6219825"/>
            <a:ext cx="28194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32"/>
          <p:cNvSpPr>
            <a:spLocks noChangeShapeType="1"/>
          </p:cNvSpPr>
          <p:nvPr/>
        </p:nvSpPr>
        <p:spPr bwMode="auto">
          <a:xfrm flipV="1">
            <a:off x="6029325" y="6219825"/>
            <a:ext cx="3657600" cy="0"/>
          </a:xfrm>
          <a:prstGeom prst="line">
            <a:avLst/>
          </a:prstGeom>
          <a:noFill/>
          <a:ln w="9144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29"/>
          <p:cNvSpPr>
            <a:spLocks noChangeShapeType="1"/>
          </p:cNvSpPr>
          <p:nvPr/>
        </p:nvSpPr>
        <p:spPr bwMode="auto">
          <a:xfrm>
            <a:off x="5724525" y="4162425"/>
            <a:ext cx="0" cy="1219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output file </a:t>
            </a:r>
            <a:r>
              <a:rPr lang="en-GB" sz="2800" i="1" dirty="0" err="1" smtClean="0">
                <a:solidFill>
                  <a:srgbClr val="000090"/>
                </a:solidFill>
                <a:latin typeface="Times" charset="0"/>
              </a:rPr>
              <a:t>zpc.dat</a:t>
            </a:r>
            <a:endParaRPr lang="en-GB" sz="2800" i="1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53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5" grpId="0"/>
      <p:bldP spid="156686" grpId="0" animBg="1"/>
      <p:bldP spid="156687" grpId="0"/>
      <p:bldP spid="156688" grpId="0" animBg="1"/>
      <p:bldP spid="156689" grpId="0"/>
      <p:bldP spid="156690" grpId="0" animBg="1"/>
      <p:bldP spid="156691" grpId="0"/>
      <p:bldP spid="156692" grpId="0" animBg="1"/>
      <p:bldP spid="156693" grpId="0"/>
      <p:bldP spid="156694" grpId="0" animBg="1"/>
      <p:bldP spid="156695" grpId="0"/>
      <p:bldP spid="156696" grpId="0" animBg="1"/>
      <p:bldP spid="156697" grpId="0"/>
      <p:bldP spid="156698" grpId="0" animBg="1"/>
      <p:bldP spid="156699" grpId="0" animBg="1"/>
      <p:bldP spid="156700" grpId="0"/>
      <p:bldP spid="156701" grpId="0" animBg="1"/>
      <p:bldP spid="156702" grpId="0"/>
      <p:bldP spid="156703" grpId="0" animBg="1"/>
      <p:bldP spid="156704" grpId="0" animBg="1"/>
      <p:bldP spid="29" grpId="0"/>
      <p:bldP spid="30" grpId="0" animBg="1"/>
      <p:bldP spid="31" grpId="0"/>
      <p:bldP spid="32" grpId="0" animBg="1"/>
      <p:bldP spid="55" grpId="0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238125" y="1243488"/>
            <a:ext cx="96012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Examples </a:t>
            </a:r>
            <a:r>
              <a:rPr lang="en-US" b="0" dirty="0" smtClean="0">
                <a:solidFill>
                  <a:schemeClr val="tx1"/>
                </a:solidFill>
              </a:rPr>
              <a:t>(from the </a:t>
            </a:r>
            <a:r>
              <a:rPr lang="en-US" b="0" i="1" dirty="0" smtClean="0">
                <a:solidFill>
                  <a:schemeClr val="tx1"/>
                </a:solidFill>
              </a:rPr>
              <a:t>readme</a:t>
            </a:r>
            <a:r>
              <a:rPr lang="en-US" b="0" dirty="0" smtClean="0">
                <a:solidFill>
                  <a:schemeClr val="tx1"/>
                </a:solidFill>
              </a:rPr>
              <a:t> file)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4/2012 test version v1.25t7d/v2.25t7d: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 * </a:t>
            </a:r>
            <a:r>
              <a:rPr lang="en-US" b="0" dirty="0">
                <a:solidFill>
                  <a:srgbClr val="0000FF"/>
                </a:solidFill>
              </a:rPr>
              <a:t>Modified format of </a:t>
            </a:r>
            <a:r>
              <a:rPr lang="en-US" b="0" dirty="0" err="1">
                <a:solidFill>
                  <a:srgbClr val="0000FF"/>
                </a:solidFill>
              </a:rPr>
              <a:t>ana</a:t>
            </a:r>
            <a:r>
              <a:rPr lang="en-US" b="0" dirty="0">
                <a:solidFill>
                  <a:srgbClr val="0000FF"/>
                </a:solidFill>
              </a:rPr>
              <a:t>/</a:t>
            </a:r>
            <a:r>
              <a:rPr lang="en-US" b="0" dirty="0" err="1">
                <a:solidFill>
                  <a:srgbClr val="0000FF"/>
                </a:solidFill>
              </a:rPr>
              <a:t>npart-xy.dat</a:t>
            </a:r>
            <a:r>
              <a:rPr lang="en-US" b="0" dirty="0">
                <a:solidFill>
                  <a:srgbClr val="0000FF"/>
                </a:solidFill>
              </a:rPr>
              <a:t>: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write impact parameter at the end of the first line of each event;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events in </a:t>
            </a:r>
            <a:r>
              <a:rPr lang="en-US" b="0" dirty="0" err="1">
                <a:solidFill>
                  <a:schemeClr val="tx1"/>
                </a:solidFill>
              </a:rPr>
              <a:t>npart-xy.dat</a:t>
            </a:r>
            <a:r>
              <a:rPr lang="en-US" b="0" dirty="0">
                <a:solidFill>
                  <a:schemeClr val="tx1"/>
                </a:solidFill>
              </a:rPr>
              <a:t> correspond to those in </a:t>
            </a:r>
            <a:r>
              <a:rPr lang="en-US" b="0" dirty="0" err="1">
                <a:solidFill>
                  <a:schemeClr val="tx1"/>
                </a:solidFill>
              </a:rPr>
              <a:t>ana</a:t>
            </a:r>
            <a:r>
              <a:rPr lang="en-US" b="0" dirty="0">
                <a:solidFill>
                  <a:schemeClr val="tx1"/>
                </a:solidFill>
              </a:rPr>
              <a:t>/</a:t>
            </a:r>
            <a:r>
              <a:rPr lang="en-US" b="0" dirty="0" err="1">
                <a:solidFill>
                  <a:schemeClr val="tx1"/>
                </a:solidFill>
              </a:rPr>
              <a:t>ampt.dat</a:t>
            </a:r>
            <a:r>
              <a:rPr lang="en-US" b="0" dirty="0">
                <a:solidFill>
                  <a:schemeClr val="tx1"/>
                </a:solidFill>
              </a:rPr>
              <a:t> (in that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now events that eventually failed fragmentation and thus get repeated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are not written to </a:t>
            </a:r>
            <a:r>
              <a:rPr lang="en-US" b="0" dirty="0" err="1">
                <a:solidFill>
                  <a:schemeClr val="tx1"/>
                </a:solidFill>
              </a:rPr>
              <a:t>ana</a:t>
            </a:r>
            <a:r>
              <a:rPr lang="en-US" b="0" dirty="0">
                <a:solidFill>
                  <a:schemeClr val="tx1"/>
                </a:solidFill>
              </a:rPr>
              <a:t>/</a:t>
            </a:r>
            <a:r>
              <a:rPr lang="en-US" b="0" dirty="0" err="1">
                <a:solidFill>
                  <a:schemeClr val="tx1"/>
                </a:solidFill>
              </a:rPr>
              <a:t>npart-xy.dat</a:t>
            </a:r>
            <a:r>
              <a:rPr lang="en-US" b="0" dirty="0">
                <a:solidFill>
                  <a:schemeClr val="tx1"/>
                </a:solidFill>
              </a:rPr>
              <a:t>)</a:t>
            </a:r>
            <a:r>
              <a:rPr lang="en-US" b="0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9</a:t>
            </a:r>
            <a:r>
              <a:rPr lang="en-US" dirty="0">
                <a:solidFill>
                  <a:srgbClr val="0000FF"/>
                </a:solidFill>
              </a:rPr>
              <a:t>/2011 test version v1.25t7/v2.25t7:</a:t>
            </a:r>
          </a:p>
          <a:p>
            <a:r>
              <a:rPr lang="en-US" dirty="0">
                <a:solidFill>
                  <a:srgbClr val="0000FF"/>
                </a:solidFill>
              </a:rPr>
              <a:t>  </a:t>
            </a:r>
            <a:r>
              <a:rPr lang="en-US" b="0" dirty="0">
                <a:solidFill>
                  <a:schemeClr val="tx1"/>
                </a:solidFill>
              </a:rPr>
              <a:t>   * added </a:t>
            </a:r>
            <a:r>
              <a:rPr lang="en-US" b="0" dirty="0" err="1">
                <a:solidFill>
                  <a:schemeClr val="tx1"/>
                </a:solidFill>
              </a:rPr>
              <a:t>Pt</a:t>
            </a:r>
            <a:r>
              <a:rPr lang="en-US" b="0" dirty="0">
                <a:solidFill>
                  <a:schemeClr val="tx1"/>
                </a:solidFill>
              </a:rPr>
              <a:t> tolerance </a:t>
            </a:r>
            <a:r>
              <a:rPr lang="en-US" b="0" dirty="0" err="1">
                <a:solidFill>
                  <a:schemeClr val="tx1"/>
                </a:solidFill>
              </a:rPr>
              <a:t>etc</a:t>
            </a:r>
            <a:r>
              <a:rPr lang="en-US" b="0" dirty="0">
                <a:solidFill>
                  <a:schemeClr val="tx1"/>
                </a:solidFill>
              </a:rPr>
              <a:t> to determining spectator nucleons consistently,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this is found to only affect string melting runs when LAB frame is used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(in that 1: </a:t>
            </a:r>
            <a:r>
              <a:rPr lang="en-US" b="0" dirty="0" err="1">
                <a:solidFill>
                  <a:schemeClr val="tx1"/>
                </a:solidFill>
              </a:rPr>
              <a:t>npart</a:t>
            </a:r>
            <a:r>
              <a:rPr lang="en-US" b="0" dirty="0">
                <a:solidFill>
                  <a:schemeClr val="tx1"/>
                </a:solidFill>
              </a:rPr>
              <a:t> values in </a:t>
            </a:r>
            <a:r>
              <a:rPr lang="en-US" b="0" dirty="0" err="1">
                <a:solidFill>
                  <a:schemeClr val="tx1"/>
                </a:solidFill>
              </a:rPr>
              <a:t>ampt.dat</a:t>
            </a:r>
            <a:r>
              <a:rPr lang="en-US" b="0" dirty="0">
                <a:solidFill>
                  <a:schemeClr val="tx1"/>
                </a:solidFill>
              </a:rPr>
              <a:t> are now correct and </a:t>
            </a:r>
          </a:p>
          <a:p>
            <a:r>
              <a:rPr lang="en-US" b="0" dirty="0">
                <a:solidFill>
                  <a:schemeClr val="tx1"/>
                </a:solidFill>
              </a:rPr>
              <a:t>       2: the run will not generate incorrect events that have no particles</a:t>
            </a:r>
            <a:r>
              <a:rPr lang="en-US" b="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readme 3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016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/>
          <p:cNvSpPr>
            <a:spLocks noChangeArrowheads="1"/>
          </p:cNvSpPr>
          <p:nvPr/>
        </p:nvSpPr>
        <p:spPr bwMode="auto">
          <a:xfrm>
            <a:off x="314325" y="1132583"/>
            <a:ext cx="9601200" cy="563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Examples </a:t>
            </a:r>
            <a:r>
              <a:rPr lang="en-US" b="0" dirty="0" smtClean="0">
                <a:solidFill>
                  <a:schemeClr val="tx1"/>
                </a:solidFill>
              </a:rPr>
              <a:t>(from the </a:t>
            </a:r>
            <a:r>
              <a:rPr lang="en-US" b="0" i="1" dirty="0" smtClean="0">
                <a:solidFill>
                  <a:schemeClr val="tx1"/>
                </a:solidFill>
              </a:rPr>
              <a:t>readme</a:t>
            </a:r>
            <a:r>
              <a:rPr lang="en-US" b="0" dirty="0" smtClean="0">
                <a:solidFill>
                  <a:schemeClr val="tx1"/>
                </a:solidFill>
              </a:rPr>
              <a:t> file)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12</a:t>
            </a:r>
            <a:r>
              <a:rPr lang="en-US" dirty="0">
                <a:solidFill>
                  <a:srgbClr val="0000FF"/>
                </a:solidFill>
              </a:rPr>
              <a:t>/19/2012 test version v1.26t2/v2.26t2:</a:t>
            </a:r>
          </a:p>
          <a:p>
            <a:r>
              <a:rPr lang="en-US" b="0" dirty="0"/>
              <a:t>     * Modified format of </a:t>
            </a:r>
            <a:r>
              <a:rPr lang="en-US" b="0" dirty="0" err="1">
                <a:solidFill>
                  <a:srgbClr val="0000FF"/>
                </a:solidFill>
              </a:rPr>
              <a:t>ana</a:t>
            </a:r>
            <a:r>
              <a:rPr lang="en-US" b="0" dirty="0">
                <a:solidFill>
                  <a:srgbClr val="0000FF"/>
                </a:solidFill>
              </a:rPr>
              <a:t>/</a:t>
            </a:r>
            <a:r>
              <a:rPr lang="en-US" b="0" dirty="0" err="1">
                <a:solidFill>
                  <a:srgbClr val="0000FF"/>
                </a:solidFill>
              </a:rPr>
              <a:t>npart-xy.dat</a:t>
            </a:r>
            <a:r>
              <a:rPr lang="en-US" b="0" dirty="0"/>
              <a:t>:</a:t>
            </a:r>
          </a:p>
          <a:p>
            <a:r>
              <a:rPr lang="en-US" b="0" dirty="0"/>
              <a:t>       added last 2 columns on the present and original </a:t>
            </a:r>
            <a:r>
              <a:rPr lang="en-US" b="0" dirty="0">
                <a:solidFill>
                  <a:srgbClr val="0000FF"/>
                </a:solidFill>
              </a:rPr>
              <a:t>flavor code of nucleon</a:t>
            </a:r>
            <a:r>
              <a:rPr lang="en-US" b="0" dirty="0" smtClean="0"/>
              <a:t>.</a:t>
            </a:r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/>
              <a:t> </a:t>
            </a:r>
            <a:r>
              <a:rPr lang="en-US" b="0" dirty="0" smtClean="0"/>
              <a:t>    * </a:t>
            </a:r>
            <a:r>
              <a:rPr lang="en-US" b="0" dirty="0">
                <a:solidFill>
                  <a:srgbClr val="0000FF"/>
                </a:solidFill>
              </a:rPr>
              <a:t>Corrected original nucleon flavor </a:t>
            </a:r>
            <a:r>
              <a:rPr lang="en-US" b="0" dirty="0"/>
              <a:t>in the calculation of NN differential </a:t>
            </a:r>
          </a:p>
          <a:p>
            <a:r>
              <a:rPr lang="en-US" b="0" dirty="0"/>
              <a:t>       cross sections in HIJING</a:t>
            </a:r>
            <a:r>
              <a:rPr lang="en-US" b="0" dirty="0" smtClean="0"/>
              <a:t>.</a:t>
            </a:r>
          </a:p>
          <a:p>
            <a:endParaRPr lang="en-US" b="0" dirty="0" smtClean="0"/>
          </a:p>
          <a:p>
            <a:r>
              <a:rPr lang="en-US" dirty="0">
                <a:solidFill>
                  <a:srgbClr val="0000FF"/>
                </a:solidFill>
              </a:rPr>
              <a:t>9/2012 test version v1.26t1/v2.26t1:</a:t>
            </a:r>
          </a:p>
          <a:p>
            <a:r>
              <a:rPr lang="en-US" b="0" dirty="0"/>
              <a:t>     * Use double precision in art1f.f when calculating </a:t>
            </a:r>
            <a:r>
              <a:rPr lang="en-US" b="0" dirty="0" err="1"/>
              <a:t>sqrt</a:t>
            </a:r>
            <a:r>
              <a:rPr lang="en-US" b="0" dirty="0"/>
              <a:t>(s) to </a:t>
            </a:r>
            <a:r>
              <a:rPr lang="en-US" b="0" dirty="0">
                <a:solidFill>
                  <a:srgbClr val="0000FF"/>
                </a:solidFill>
              </a:rPr>
              <a:t>avoid crash</a:t>
            </a:r>
          </a:p>
          <a:p>
            <a:r>
              <a:rPr lang="en-US" b="0" dirty="0"/>
              <a:t>       (segmentation fault due to s&lt;0) at high energy such as LHC at large NT;</a:t>
            </a:r>
          </a:p>
          <a:p>
            <a:r>
              <a:rPr lang="en-US" b="0" dirty="0"/>
              <a:t>       also use double precision in </a:t>
            </a:r>
            <a:r>
              <a:rPr lang="en-US" b="0" dirty="0" err="1"/>
              <a:t>linana.f</a:t>
            </a:r>
            <a:r>
              <a:rPr lang="en-US" b="0" dirty="0"/>
              <a:t> to calculate beta to </a:t>
            </a:r>
            <a:r>
              <a:rPr lang="en-US" b="0" dirty="0">
                <a:solidFill>
                  <a:srgbClr val="0000FF"/>
                </a:solidFill>
              </a:rPr>
              <a:t>avoid </a:t>
            </a:r>
            <a:r>
              <a:rPr lang="en-US" b="0" dirty="0" err="1">
                <a:solidFill>
                  <a:srgbClr val="0000FF"/>
                </a:solidFill>
              </a:rPr>
              <a:t>NaN</a:t>
            </a:r>
            <a:r>
              <a:rPr lang="en-US" b="0" dirty="0"/>
              <a:t>.</a:t>
            </a:r>
          </a:p>
          <a:p>
            <a:r>
              <a:rPr lang="en-US" b="0" dirty="0"/>
              <a:t>     * Use a more general formula in </a:t>
            </a:r>
            <a:r>
              <a:rPr lang="en-US" b="0" dirty="0" err="1"/>
              <a:t>amptsub.f</a:t>
            </a:r>
            <a:r>
              <a:rPr lang="en-US" b="0" dirty="0"/>
              <a:t> to calculate rapidity </a:t>
            </a:r>
          </a:p>
          <a:p>
            <a:r>
              <a:rPr lang="en-US" b="0" dirty="0"/>
              <a:t>       (valid for hadrons at large </a:t>
            </a:r>
            <a:r>
              <a:rPr lang="en-US" b="0" dirty="0" err="1"/>
              <a:t>rapidities</a:t>
            </a:r>
            <a:r>
              <a:rPr lang="en-US" b="0" dirty="0"/>
              <a:t> that have |</a:t>
            </a:r>
            <a:r>
              <a:rPr lang="en-US" b="0" dirty="0" err="1"/>
              <a:t>Pz</a:t>
            </a:r>
            <a:r>
              <a:rPr lang="en-US" b="0" dirty="0"/>
              <a:t>|&gt;=E </a:t>
            </a:r>
          </a:p>
          <a:p>
            <a:r>
              <a:rPr lang="en-US" b="0" dirty="0"/>
              <a:t>       due to finite precision</a:t>
            </a:r>
            <a:r>
              <a:rPr lang="en-US" b="0" dirty="0" smtClean="0"/>
              <a:t>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04775"/>
            <a:ext cx="1007745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readme 2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2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95250" y="657225"/>
            <a:ext cx="9982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rgbClr val="000090"/>
                </a:solidFill>
                <a:latin typeface="Times" charset="0"/>
              </a:rPr>
              <a:t>Example</a:t>
            </a:r>
            <a:r>
              <a:rPr lang="en-US" b="0" dirty="0" smtClean="0"/>
              <a:t>: option </a:t>
            </a:r>
            <a:r>
              <a:rPr lang="en-US" b="0" dirty="0"/>
              <a:t>to enable users to </a:t>
            </a:r>
            <a:r>
              <a:rPr lang="en-US" b="0" dirty="0">
                <a:solidFill>
                  <a:srgbClr val="000099"/>
                </a:solidFill>
              </a:rPr>
              <a:t>modify nuclear shadowing 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303213" y="2043113"/>
          <a:ext cx="42386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87" name="Equation" r:id="rId4" imgW="1917360" imgH="228600" progId="Equation.3">
                  <p:embed/>
                </p:oleObj>
              </mc:Choice>
              <mc:Fallback>
                <p:oleObj name="Equation" r:id="rId4" imgW="1917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3" y="2043113"/>
                        <a:ext cx="42386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38125" y="4662488"/>
            <a:ext cx="4495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0" i="1"/>
              <a:t>dshadow</a:t>
            </a:r>
            <a:r>
              <a:rPr lang="en-US" sz="2000" b="0"/>
              <a:t>=0: no-shadowing</a:t>
            </a:r>
          </a:p>
          <a:p>
            <a:r>
              <a:rPr lang="en-US" sz="2000" b="0" i="1"/>
              <a:t>dshadow</a:t>
            </a:r>
            <a:r>
              <a:rPr lang="en-US" sz="2000" b="0"/>
              <a:t>=1: default HIJING shadowing</a:t>
            </a:r>
          </a:p>
          <a:p>
            <a:endParaRPr lang="en-US" sz="2000" b="0"/>
          </a:p>
          <a:p>
            <a:r>
              <a:rPr lang="en-US" sz="2000" b="0"/>
              <a:t>Currently require</a:t>
            </a:r>
          </a:p>
          <a:p>
            <a:r>
              <a:rPr lang="en-US" sz="2000" i="1"/>
              <a:t>0.d0</a:t>
            </a:r>
            <a:r>
              <a:rPr lang="en-US" sz="2000" i="1">
                <a:cs typeface="Times New Roman" charset="0"/>
              </a:rPr>
              <a:t>≤ </a:t>
            </a:r>
            <a:r>
              <a:rPr lang="en-US" sz="2000" i="1"/>
              <a:t>dshadow </a:t>
            </a:r>
            <a:r>
              <a:rPr lang="en-US" sz="2000" i="1">
                <a:cs typeface="Times New Roman" charset="0"/>
              </a:rPr>
              <a:t>≤1.d0</a:t>
            </a:r>
          </a:p>
          <a:p>
            <a:r>
              <a:rPr lang="en-US" sz="2000" b="0">
                <a:cs typeface="Times New Roman" charset="0"/>
              </a:rPr>
              <a:t>to ensure </a:t>
            </a:r>
            <a:r>
              <a:rPr lang="en-US" sz="2000" b="0" i="1">
                <a:cs typeface="Times New Roman" charset="0"/>
              </a:rPr>
              <a:t>R</a:t>
            </a:r>
            <a:r>
              <a:rPr lang="en-US" sz="2000" b="0" i="1" baseline="-25000">
                <a:cs typeface="Times New Roman" charset="0"/>
              </a:rPr>
              <a:t>A</a:t>
            </a:r>
            <a:r>
              <a:rPr lang="en-US" sz="2000" b="0" i="1">
                <a:cs typeface="Times New Roman" charset="0"/>
              </a:rPr>
              <a:t>(x,r)≥0</a:t>
            </a:r>
            <a:endParaRPr lang="en-US" sz="2000"/>
          </a:p>
        </p:txBody>
      </p:sp>
      <p:graphicFrame>
        <p:nvGraphicFramePr>
          <p:cNvPr id="1027" name="Object 6"/>
          <p:cNvGraphicFramePr>
            <a:graphicFrameLocks noChangeAspect="1"/>
          </p:cNvGraphicFramePr>
          <p:nvPr/>
        </p:nvGraphicFramePr>
        <p:xfrm>
          <a:off x="8961438" y="1627188"/>
          <a:ext cx="95408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88" name="Equation" r:id="rId6" imgW="431640" imgH="215640" progId="Equation.3">
                  <p:embed/>
                </p:oleObj>
              </mc:Choice>
              <mc:Fallback>
                <p:oleObj name="Equation" r:id="rId6" imgW="431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1438" y="1627188"/>
                        <a:ext cx="954087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2600325" y="1571625"/>
            <a:ext cx="1447800" cy="533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1152525" y="1247775"/>
            <a:ext cx="3398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accent2"/>
                </a:solidFill>
              </a:rPr>
              <a:t>Nucleon’s position in a nucleus</a:t>
            </a:r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5267325" y="1647825"/>
            <a:ext cx="3736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accent2"/>
                </a:solidFill>
              </a:rPr>
              <a:t>Position-averaged shadowing function</a:t>
            </a:r>
            <a:endParaRPr lang="en-US" sz="1800"/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>
            <a:off x="136525" y="3076575"/>
            <a:ext cx="436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C00000"/>
                </a:solidFill>
              </a:rPr>
              <a:t>Users can modify nuclear shadowing by </a:t>
            </a:r>
            <a:endParaRPr lang="en-US" sz="2000">
              <a:solidFill>
                <a:srgbClr val="C00000"/>
              </a:solidFill>
            </a:endParaRPr>
          </a:p>
        </p:txBody>
      </p:sp>
      <p:graphicFrame>
        <p:nvGraphicFramePr>
          <p:cNvPr id="1028" name="Object 7"/>
          <p:cNvGraphicFramePr>
            <a:graphicFrameLocks noChangeAspect="1"/>
          </p:cNvGraphicFramePr>
          <p:nvPr/>
        </p:nvGraphicFramePr>
        <p:xfrm>
          <a:off x="307975" y="3552825"/>
          <a:ext cx="41783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89" name="Equation" r:id="rId8" imgW="2514600" imgH="457200" progId="Equation.3">
                  <p:embed/>
                </p:oleObj>
              </mc:Choice>
              <mc:Fallback>
                <p:oleObj name="Equation" r:id="rId8" imgW="2514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3552825"/>
                        <a:ext cx="41783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5" name="Picture 11" descr="shadowing-x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2409825"/>
            <a:ext cx="5029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-9525" y="47625"/>
            <a:ext cx="10077450" cy="4572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lnSpc>
                <a:spcPts val="24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18970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3542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28114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268663" algn="l" defTabSz="457200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Maintenance and developments of AMPT: </a:t>
            </a:r>
            <a:r>
              <a:rPr lang="en-GB" sz="2800" b="0" dirty="0" smtClean="0">
                <a:solidFill>
                  <a:srgbClr val="000090"/>
                </a:solidFill>
                <a:latin typeface="Times" charset="0"/>
              </a:rPr>
              <a:t>example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0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6"/>
          <p:cNvSpPr>
            <a:spLocks noChangeArrowheads="1"/>
          </p:cNvSpPr>
          <p:nvPr/>
        </p:nvSpPr>
        <p:spPr bwMode="auto">
          <a:xfrm>
            <a:off x="2600325" y="-28575"/>
            <a:ext cx="5091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early 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AMPT</a:t>
            </a:r>
            <a:endParaRPr lang="en-US" sz="2800" b="0" dirty="0">
              <a:solidFill>
                <a:srgbClr val="000099"/>
              </a:solidFill>
            </a:endParaRPr>
          </a:p>
        </p:txBody>
      </p:sp>
      <p:sp>
        <p:nvSpPr>
          <p:cNvPr id="32770" name="Rectangle 5"/>
          <p:cNvSpPr>
            <a:spLocks noChangeArrowheads="1"/>
          </p:cNvSpPr>
          <p:nvPr/>
        </p:nvSpPr>
        <p:spPr bwMode="auto">
          <a:xfrm>
            <a:off x="847725" y="2867025"/>
            <a:ext cx="2039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Times" charset="0"/>
              </a:rPr>
              <a:t>Particle yields</a:t>
            </a:r>
          </a:p>
          <a:p>
            <a:r>
              <a:rPr lang="en-US" b="0">
                <a:solidFill>
                  <a:srgbClr val="0000FF"/>
                </a:solidFill>
                <a:latin typeface="Times" charset="0"/>
              </a:rPr>
              <a:t>from AGS to </a:t>
            </a:r>
          </a:p>
          <a:p>
            <a:r>
              <a:rPr lang="en-US" b="0">
                <a:solidFill>
                  <a:srgbClr val="0000FF"/>
                </a:solidFill>
                <a:latin typeface="Times" charset="0"/>
              </a:rPr>
              <a:t>RHIC energies</a:t>
            </a:r>
            <a:endParaRPr lang="en-US" b="0">
              <a:solidFill>
                <a:srgbClr val="0000FF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90525" y="4848225"/>
            <a:ext cx="257820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8000"/>
                </a:solidFill>
              </a:rPr>
              <a:t>ZWL </a:t>
            </a:r>
            <a:r>
              <a:rPr lang="en-GB" b="0" dirty="0">
                <a:solidFill>
                  <a:srgbClr val="008000"/>
                </a:solidFill>
              </a:rPr>
              <a:t>et al. PRC72</a:t>
            </a:r>
          </a:p>
        </p:txBody>
      </p:sp>
      <p:pic>
        <p:nvPicPr>
          <p:cNvPr id="32772" name="Picture 4" descr="dndy-ratio-s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949325"/>
            <a:ext cx="6007100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21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ChangeArrowheads="1"/>
          </p:cNvSpPr>
          <p:nvPr/>
        </p:nvSpPr>
        <p:spPr bwMode="auto">
          <a:xfrm>
            <a:off x="161925" y="2409825"/>
            <a:ext cx="3276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FSI</a:t>
            </a:r>
          </a:p>
          <a:p>
            <a:r>
              <a:rPr lang="en-US" b="0">
                <a:solidFill>
                  <a:srgbClr val="0000FF"/>
                </a:solidFill>
              </a:rPr>
              <a:t>=Final State Interactions:</a:t>
            </a:r>
          </a:p>
          <a:p>
            <a:r>
              <a:rPr lang="en-US" b="0">
                <a:solidFill>
                  <a:srgbClr val="0000FF"/>
                </a:solidFill>
              </a:rPr>
              <a:t>lead to </a:t>
            </a:r>
          </a:p>
          <a:p>
            <a:r>
              <a:rPr lang="en-US" b="0">
                <a:solidFill>
                  <a:srgbClr val="0000FF"/>
                </a:solidFill>
              </a:rPr>
              <a:t>more transverse flow.</a:t>
            </a:r>
          </a:p>
        </p:txBody>
      </p:sp>
      <p:sp>
        <p:nvSpPr>
          <p:cNvPr id="34818" name="Rectangle 7"/>
          <p:cNvSpPr>
            <a:spLocks noChangeArrowheads="1"/>
          </p:cNvSpPr>
          <p:nvPr/>
        </p:nvSpPr>
        <p:spPr bwMode="auto">
          <a:xfrm>
            <a:off x="390525" y="4848225"/>
            <a:ext cx="2558212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8000"/>
                </a:solidFill>
              </a:rPr>
              <a:t>ZWL </a:t>
            </a:r>
            <a:r>
              <a:rPr lang="en-GB" b="0" dirty="0">
                <a:solidFill>
                  <a:srgbClr val="008000"/>
                </a:solidFill>
              </a:rPr>
              <a:t>et al. PRC72</a:t>
            </a:r>
          </a:p>
        </p:txBody>
      </p:sp>
      <p:pic>
        <p:nvPicPr>
          <p:cNvPr id="34819" name="Picture 4" descr="e200-pt-fsi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733425"/>
            <a:ext cx="63246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600325" y="-28575"/>
            <a:ext cx="5091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early 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AMPT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7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542925" y="6075363"/>
            <a:ext cx="8839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0"/>
              <a:t>Final state (partonic and hadronic) interactions leads to transverse flow (stronger than at RHIC)</a:t>
            </a:r>
          </a:p>
        </p:txBody>
      </p:sp>
      <p:pic>
        <p:nvPicPr>
          <p:cNvPr id="13315" name="Picture 5" descr="lhc-pt-fsi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343025"/>
            <a:ext cx="5308600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38125" y="657225"/>
            <a:ext cx="6934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0" dirty="0">
                <a:cs typeface="Times New Roman" charset="0"/>
              </a:rPr>
              <a:t>Central (b&lt;3 </a:t>
            </a:r>
            <a:r>
              <a:rPr lang="en-US" sz="2000" b="0" dirty="0" err="1">
                <a:cs typeface="Times New Roman" charset="0"/>
              </a:rPr>
              <a:t>fm</a:t>
            </a:r>
            <a:r>
              <a:rPr lang="en-US" sz="2000" b="0" dirty="0">
                <a:cs typeface="Times New Roman" charset="0"/>
              </a:rPr>
              <a:t>) </a:t>
            </a:r>
            <a:r>
              <a:rPr lang="en-US" sz="2000" b="0" dirty="0" err="1">
                <a:cs typeface="Times New Roman" charset="0"/>
              </a:rPr>
              <a:t>Pb+Pb</a:t>
            </a:r>
            <a:r>
              <a:rPr lang="en-US" sz="2000" b="0" dirty="0">
                <a:cs typeface="Times New Roman" charset="0"/>
              </a:rPr>
              <a:t> collisions at 5500 </a:t>
            </a:r>
            <a:r>
              <a:rPr lang="en-US" sz="2000" b="0" dirty="0" err="1">
                <a:cs typeface="Times New Roman" charset="0"/>
              </a:rPr>
              <a:t>AGeV</a:t>
            </a:r>
            <a:endParaRPr lang="en-US" sz="2000" b="0" dirty="0">
              <a:cs typeface="Times New Roman" charset="0"/>
            </a:endParaRPr>
          </a:p>
          <a:p>
            <a:r>
              <a:rPr lang="en-US" sz="2000" b="0" dirty="0">
                <a:cs typeface="Times New Roman" charset="0"/>
              </a:rPr>
              <a:t>default AMPT model v1.11</a:t>
            </a:r>
          </a:p>
          <a:p>
            <a:r>
              <a:rPr lang="en-US" sz="2000" b="0" dirty="0">
                <a:solidFill>
                  <a:srgbClr val="000099"/>
                </a:solidFill>
                <a:cs typeface="Times New Roman" charset="0"/>
              </a:rPr>
              <a:t>from AMPT long paper (PRC72, 064901, 2005)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600325" y="-28575"/>
            <a:ext cx="5091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early 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AMPT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0618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ChangeArrowheads="1"/>
          </p:cNvSpPr>
          <p:nvPr/>
        </p:nvSpPr>
        <p:spPr bwMode="auto">
          <a:xfrm>
            <a:off x="177800" y="2952750"/>
            <a:ext cx="402155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Elliptic flow v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at RHIC </a:t>
            </a:r>
          </a:p>
          <a:p>
            <a:r>
              <a:rPr lang="en-US" b="0" dirty="0" err="1">
                <a:solidFill>
                  <a:srgbClr val="0000FF"/>
                </a:solidFill>
                <a:cs typeface="Times New Roman" charset="0"/>
              </a:rPr>
              <a:t>Au+Au</a:t>
            </a:r>
            <a:r>
              <a:rPr lang="en-US" b="0" dirty="0">
                <a:solidFill>
                  <a:srgbClr val="0000FF"/>
                </a:solidFill>
                <a:cs typeface="Times New Roman" charset="0"/>
              </a:rPr>
              <a:t> collisions@200 </a:t>
            </a:r>
            <a:r>
              <a:rPr lang="en-US" b="0" dirty="0" err="1">
                <a:solidFill>
                  <a:srgbClr val="0000FF"/>
                </a:solidFill>
                <a:cs typeface="Times New Roman" charset="0"/>
              </a:rPr>
              <a:t>AGeV</a:t>
            </a:r>
            <a:endParaRPr lang="en-US" b="0" dirty="0">
              <a:solidFill>
                <a:srgbClr val="0000FF"/>
              </a:solidFill>
              <a:cs typeface="Times New Roman" charset="0"/>
            </a:endParaRPr>
          </a:p>
          <a:p>
            <a:endParaRPr lang="en-US" b="0" dirty="0">
              <a:solidFill>
                <a:srgbClr val="0000FF"/>
              </a:solidFill>
            </a:endParaRPr>
          </a:p>
          <a:p>
            <a:r>
              <a:rPr lang="en-US" i="1" dirty="0">
                <a:solidFill>
                  <a:srgbClr val="0000FF"/>
                </a:solidFill>
              </a:rPr>
              <a:t>String Melting in AMPT:</a:t>
            </a:r>
          </a:p>
          <a:p>
            <a:r>
              <a:rPr lang="en-US" b="0" i="1" dirty="0" smtClean="0">
                <a:solidFill>
                  <a:srgbClr val="0000FF"/>
                </a:solidFill>
              </a:rPr>
              <a:t>if strings </a:t>
            </a:r>
            <a:r>
              <a:rPr lang="en-US" b="0" i="1" dirty="0">
                <a:solidFill>
                  <a:srgbClr val="0000FF"/>
                </a:solidFill>
              </a:rPr>
              <a:t>“melt” to </a:t>
            </a:r>
            <a:r>
              <a:rPr lang="en-US" b="0" i="1" dirty="0" err="1" smtClean="0">
                <a:solidFill>
                  <a:srgbClr val="0000FF"/>
                </a:solidFill>
              </a:rPr>
              <a:t>partons</a:t>
            </a:r>
            <a:r>
              <a:rPr lang="en-US" b="0" i="1" dirty="0">
                <a:solidFill>
                  <a:srgbClr val="0000FF"/>
                </a:solidFill>
              </a:rPr>
              <a:t>,</a:t>
            </a:r>
          </a:p>
          <a:p>
            <a:r>
              <a:rPr lang="en-US" b="0" i="1" dirty="0" err="1" smtClean="0">
                <a:solidFill>
                  <a:srgbClr val="0000FF"/>
                </a:solidFill>
              </a:rPr>
              <a:t>partonic</a:t>
            </a:r>
            <a:r>
              <a:rPr lang="en-US" b="0" i="1" dirty="0" smtClean="0">
                <a:solidFill>
                  <a:srgbClr val="0000FF"/>
                </a:solidFill>
              </a:rPr>
              <a:t> </a:t>
            </a:r>
            <a:r>
              <a:rPr lang="en-US" b="0" i="1" dirty="0">
                <a:solidFill>
                  <a:srgbClr val="0000FF"/>
                </a:solidFill>
              </a:rPr>
              <a:t>interactions are </a:t>
            </a:r>
          </a:p>
          <a:p>
            <a:r>
              <a:rPr lang="en-US" b="0" i="1" dirty="0">
                <a:solidFill>
                  <a:srgbClr val="0000FF"/>
                </a:solidFill>
              </a:rPr>
              <a:t>strong enough to produce v</a:t>
            </a:r>
            <a:r>
              <a:rPr lang="en-US" b="0" i="1" baseline="-25000" dirty="0">
                <a:solidFill>
                  <a:srgbClr val="0000FF"/>
                </a:solidFill>
              </a:rPr>
              <a:t>2</a:t>
            </a:r>
          </a:p>
        </p:txBody>
      </p:sp>
      <p:pic>
        <p:nvPicPr>
          <p:cNvPr id="36866" name="Picture 5" descr="v2-b3-e200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1038225"/>
            <a:ext cx="6011863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695325" y="5957888"/>
            <a:ext cx="2738099" cy="87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rgbClr val="008000"/>
                </a:solidFill>
              </a:rPr>
              <a:t>ZWL </a:t>
            </a:r>
            <a:r>
              <a:rPr lang="en-GB" b="0" dirty="0" smtClean="0">
                <a:solidFill>
                  <a:srgbClr val="008000"/>
                </a:solidFill>
              </a:rPr>
              <a:t>&amp; </a:t>
            </a:r>
            <a:r>
              <a:rPr lang="en-GB" b="0" dirty="0" err="1" smtClean="0">
                <a:solidFill>
                  <a:srgbClr val="008000"/>
                </a:solidFill>
              </a:rPr>
              <a:t>Ko</a:t>
            </a:r>
            <a:r>
              <a:rPr lang="en-GB" b="0" dirty="0">
                <a:solidFill>
                  <a:srgbClr val="008000"/>
                </a:solidFill>
              </a:rPr>
              <a:t>, </a:t>
            </a:r>
            <a:r>
              <a:rPr lang="en-GB" b="0" dirty="0" smtClean="0">
                <a:solidFill>
                  <a:srgbClr val="008000"/>
                </a:solidFill>
              </a:rPr>
              <a:t>PRC65;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</a:pPr>
            <a:r>
              <a:rPr lang="en-GB" b="0" dirty="0">
                <a:solidFill>
                  <a:srgbClr val="008000"/>
                </a:solidFill>
              </a:rPr>
              <a:t>ZWL et al. </a:t>
            </a:r>
            <a:r>
              <a:rPr lang="en-GB" b="0" dirty="0" smtClean="0">
                <a:solidFill>
                  <a:srgbClr val="008000"/>
                </a:solidFill>
              </a:rPr>
              <a:t>PRC72</a:t>
            </a:r>
            <a:endParaRPr lang="en-GB" b="0" dirty="0">
              <a:solidFill>
                <a:srgbClr val="008000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600325" y="-28575"/>
            <a:ext cx="5091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early 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AMPT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67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ChangeArrowheads="1"/>
          </p:cNvSpPr>
          <p:nvPr/>
        </p:nvSpPr>
        <p:spPr bwMode="auto">
          <a:xfrm>
            <a:off x="238125" y="1647825"/>
            <a:ext cx="40636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Pion i</a:t>
            </a:r>
            <a:r>
              <a:rPr lang="en-US" dirty="0" smtClean="0">
                <a:solidFill>
                  <a:srgbClr val="0000FF"/>
                </a:solidFill>
              </a:rPr>
              <a:t>nterferometry at </a:t>
            </a:r>
            <a:r>
              <a:rPr lang="en-US" dirty="0">
                <a:solidFill>
                  <a:srgbClr val="0000FF"/>
                </a:solidFill>
              </a:rPr>
              <a:t>RHIC </a:t>
            </a:r>
            <a:endParaRPr lang="en-US" b="0" dirty="0">
              <a:solidFill>
                <a:srgbClr val="0000FF"/>
              </a:solidFill>
            </a:endParaRPr>
          </a:p>
          <a:p>
            <a:r>
              <a:rPr lang="en-US" b="0" dirty="0">
                <a:solidFill>
                  <a:srgbClr val="0000FF"/>
                </a:solidFill>
              </a:rPr>
              <a:t>A transport model is needed to </a:t>
            </a:r>
          </a:p>
          <a:p>
            <a:r>
              <a:rPr lang="en-US" b="0" dirty="0">
                <a:solidFill>
                  <a:srgbClr val="0000FF"/>
                </a:solidFill>
              </a:rPr>
              <a:t>d</a:t>
            </a:r>
            <a:r>
              <a:rPr lang="en-US" b="0" dirty="0" smtClean="0">
                <a:solidFill>
                  <a:srgbClr val="0000FF"/>
                </a:solidFill>
              </a:rPr>
              <a:t>escribe the non-equilibrium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kinetic </a:t>
            </a:r>
            <a:r>
              <a:rPr lang="en-US" b="0" dirty="0">
                <a:solidFill>
                  <a:srgbClr val="0000FF"/>
                </a:solidFill>
              </a:rPr>
              <a:t>freeze-</a:t>
            </a:r>
            <a:r>
              <a:rPr lang="en-US" b="0" dirty="0" smtClean="0">
                <a:solidFill>
                  <a:srgbClr val="0000FF"/>
                </a:solidFill>
              </a:rPr>
              <a:t>out process: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923925" y="6219825"/>
            <a:ext cx="319390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 smtClean="0">
                <a:solidFill>
                  <a:srgbClr val="008000"/>
                </a:solidFill>
              </a:rPr>
              <a:t>ZWL, </a:t>
            </a:r>
            <a:r>
              <a:rPr lang="en-GB" b="0" dirty="0" err="1" smtClean="0">
                <a:solidFill>
                  <a:srgbClr val="008000"/>
                </a:solidFill>
              </a:rPr>
              <a:t>Ko</a:t>
            </a:r>
            <a:r>
              <a:rPr lang="en-GB" b="0" dirty="0" smtClean="0">
                <a:solidFill>
                  <a:srgbClr val="008000"/>
                </a:solidFill>
              </a:rPr>
              <a:t> &amp; Pal</a:t>
            </a:r>
            <a:r>
              <a:rPr lang="en-GB" b="0" dirty="0">
                <a:solidFill>
                  <a:srgbClr val="008000"/>
                </a:solidFill>
              </a:rPr>
              <a:t>, PRL79</a:t>
            </a:r>
          </a:p>
        </p:txBody>
      </p:sp>
      <p:pic>
        <p:nvPicPr>
          <p:cNvPr id="38915" name="Picture 3" descr="out-side-t-s10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3" y="3514725"/>
            <a:ext cx="45751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 descr="pim-q4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1952625"/>
            <a:ext cx="545990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9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327969"/>
              </p:ext>
            </p:extLst>
          </p:nvPr>
        </p:nvGraphicFramePr>
        <p:xfrm>
          <a:off x="7172325" y="1495425"/>
          <a:ext cx="460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52" name="Equation" r:id="rId6" imgW="203200" imgH="203200" progId="Equation.3">
                  <p:embed/>
                </p:oleObj>
              </mc:Choice>
              <mc:Fallback>
                <p:oleObj name="Equation" r:id="rId6" imgW="203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325" y="1495425"/>
                        <a:ext cx="4603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267325" y="809625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AMPT can roughly reproduce </a:t>
            </a:r>
          </a:p>
          <a:p>
            <a:r>
              <a:rPr lang="en-US" b="0" dirty="0">
                <a:solidFill>
                  <a:srgbClr val="0000FF"/>
                </a:solidFill>
              </a:rPr>
              <a:t>the RHIC HBT radius values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600325" y="-28575"/>
            <a:ext cx="5091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early 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AMPT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88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hic-b0-3fm-flowAnimation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14725" y="790200"/>
            <a:ext cx="6553200" cy="6039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325" y="2867025"/>
            <a:ext cx="2781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Transverse flow</a:t>
            </a:r>
          </a:p>
          <a:p>
            <a:r>
              <a:rPr lang="en-US" b="0" dirty="0" smtClean="0"/>
              <a:t>in RHIC central:</a:t>
            </a:r>
            <a:endParaRPr lang="en-US" b="0" dirty="0"/>
          </a:p>
          <a:p>
            <a:r>
              <a:rPr lang="en-US" b="0" i="1" dirty="0" smtClean="0">
                <a:solidFill>
                  <a:srgbClr val="FF0000"/>
                </a:solidFill>
              </a:rPr>
              <a:t>the transverse plane</a:t>
            </a:r>
          </a:p>
          <a:p>
            <a:r>
              <a:rPr lang="en-US" b="0" i="1" dirty="0" smtClean="0">
                <a:solidFill>
                  <a:srgbClr val="FF0000"/>
                </a:solidFill>
              </a:rPr>
              <a:t>at 1 </a:t>
            </a:r>
            <a:r>
              <a:rPr lang="en-US" b="0" i="1" dirty="0" err="1" smtClean="0">
                <a:solidFill>
                  <a:srgbClr val="FF0000"/>
                </a:solidFill>
              </a:rPr>
              <a:t>fm</a:t>
            </a:r>
            <a:r>
              <a:rPr lang="en-US" b="0" i="1" dirty="0" smtClean="0">
                <a:solidFill>
                  <a:srgbClr val="FF0000"/>
                </a:solidFill>
              </a:rPr>
              <a:t> resolution:</a:t>
            </a:r>
            <a:endParaRPr lang="en-US" b="0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25" y="477202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1" dirty="0" smtClean="0">
                <a:solidFill>
                  <a:srgbClr val="7F7F7F"/>
                </a:solidFill>
              </a:rPr>
              <a:t>This study averages over </a:t>
            </a:r>
          </a:p>
          <a:p>
            <a:r>
              <a:rPr lang="en-US" sz="2000" b="0" i="1" dirty="0" smtClean="0">
                <a:solidFill>
                  <a:srgbClr val="7F7F7F"/>
                </a:solidFill>
              </a:rPr>
              <a:t>many events </a:t>
            </a:r>
          </a:p>
          <a:p>
            <a:r>
              <a:rPr lang="en-US" sz="2000" b="0" i="1" dirty="0" smtClean="0">
                <a:solidFill>
                  <a:srgbClr val="7F7F7F"/>
                </a:solidFill>
              </a:rPr>
              <a:t>(for the same collision system at the same centrality); </a:t>
            </a:r>
          </a:p>
          <a:p>
            <a:endParaRPr lang="en-US" sz="2000" b="0" i="1" dirty="0" smtClean="0">
              <a:solidFill>
                <a:srgbClr val="7F7F7F"/>
              </a:solidFill>
            </a:endParaRPr>
          </a:p>
          <a:p>
            <a:r>
              <a:rPr lang="en-US" sz="2000" b="0" i="1" dirty="0" smtClean="0">
                <a:solidFill>
                  <a:srgbClr val="7F7F7F"/>
                </a:solidFill>
              </a:rPr>
              <a:t>thus e-by-e fluctuations </a:t>
            </a:r>
          </a:p>
          <a:p>
            <a:r>
              <a:rPr lang="en-US" sz="2000" b="0" i="1" dirty="0" smtClean="0">
                <a:solidFill>
                  <a:srgbClr val="7F7F7F"/>
                </a:solidFill>
              </a:rPr>
              <a:t>are neglected</a:t>
            </a:r>
            <a:endParaRPr lang="en-US" sz="2000" b="0" i="1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74993" y="3095625"/>
            <a:ext cx="406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15325" y="3095625"/>
            <a:ext cx="406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525" y="809625"/>
            <a:ext cx="3604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Flow in a cell is defined as</a:t>
            </a:r>
            <a:endParaRPr lang="en-US" b="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101056"/>
              </p:ext>
            </p:extLst>
          </p:nvPr>
        </p:nvGraphicFramePr>
        <p:xfrm>
          <a:off x="619125" y="1419225"/>
          <a:ext cx="2208212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68" name="Equation" r:id="rId6" imgW="812800" imgH="228600" progId="Equation.3">
                  <p:embed/>
                </p:oleObj>
              </mc:Choice>
              <mc:Fallback>
                <p:oleObj name="Equation" r:id="rId6" imgW="812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9125" y="1419225"/>
                        <a:ext cx="2208212" cy="62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00325" y="-28575"/>
            <a:ext cx="46348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AMPT: 1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7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9" grpId="0"/>
      <p:bldP spid="5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2"/>
          <p:cNvSpPr txBox="1">
            <a:spLocks noChangeArrowheads="1"/>
          </p:cNvSpPr>
          <p:nvPr/>
        </p:nvSpPr>
        <p:spPr bwMode="auto">
          <a:xfrm>
            <a:off x="126026" y="1343025"/>
            <a:ext cx="992505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2600" dirty="0" smtClean="0">
                <a:solidFill>
                  <a:srgbClr val="006600"/>
                </a:solidFill>
              </a:rPr>
              <a:t>AMPT serves as a comprehensive model for heavy ion collisions:</a:t>
            </a:r>
          </a:p>
          <a:p>
            <a:pPr marL="457200" indent="-457200" eaLnBrk="1">
              <a:buClr>
                <a:srgbClr val="000000"/>
              </a:buClr>
              <a:buSzPct val="100000"/>
              <a:buFont typeface="Wingdings" charset="2"/>
              <a:buChar char="Ø"/>
              <a:defRPr/>
            </a:pPr>
            <a:r>
              <a:rPr lang="en-GB" sz="2600" b="0" i="1" dirty="0">
                <a:solidFill>
                  <a:schemeClr val="tx1"/>
                </a:solidFill>
              </a:rPr>
              <a:t>	</a:t>
            </a:r>
            <a:r>
              <a:rPr lang="en-GB" sz="2600" b="0" dirty="0" smtClean="0">
                <a:solidFill>
                  <a:schemeClr val="tx1"/>
                </a:solidFill>
              </a:rPr>
              <a:t>event</a:t>
            </a:r>
            <a:r>
              <a:rPr lang="en-GB" sz="2600" b="0" dirty="0">
                <a:solidFill>
                  <a:schemeClr val="tx1"/>
                </a:solidFill>
              </a:rPr>
              <a:t>-by-</a:t>
            </a:r>
            <a:r>
              <a:rPr lang="en-GB" sz="2600" b="0" dirty="0" smtClean="0">
                <a:solidFill>
                  <a:schemeClr val="tx1"/>
                </a:solidFill>
              </a:rPr>
              <a:t>event from initial condition to final observables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GB" sz="2600" b="0" dirty="0" smtClean="0">
                <a:solidFill>
                  <a:srgbClr val="0000FF"/>
                </a:solidFill>
              </a:rPr>
              <a:t>  </a:t>
            </a:r>
            <a:r>
              <a:rPr lang="en-GB" sz="2600" b="0" dirty="0">
                <a:solidFill>
                  <a:srgbClr val="0000FF"/>
                </a:solidFill>
              </a:rPr>
              <a:t> String Melting </a:t>
            </a:r>
            <a:r>
              <a:rPr lang="en-GB" sz="2600" b="0" dirty="0" smtClean="0">
                <a:solidFill>
                  <a:srgbClr val="0000FF"/>
                </a:solidFill>
              </a:rPr>
              <a:t>introduces additional fluctuations and correlations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GB" sz="2600" b="0" dirty="0">
                <a:solidFill>
                  <a:srgbClr val="0000FF"/>
                </a:solidFill>
              </a:rPr>
              <a:t> </a:t>
            </a:r>
            <a:r>
              <a:rPr lang="en-GB" sz="2600" b="0" dirty="0" smtClean="0">
                <a:solidFill>
                  <a:srgbClr val="0000FF"/>
                </a:solidFill>
              </a:rPr>
              <a:t>  pre-equilibrium dynamics is </a:t>
            </a:r>
            <a:r>
              <a:rPr lang="en-GB" sz="2600" b="0" dirty="0" err="1" smtClean="0">
                <a:solidFill>
                  <a:srgbClr val="0000FF"/>
                </a:solidFill>
              </a:rPr>
              <a:t>modeled</a:t>
            </a:r>
            <a:r>
              <a:rPr lang="en-GB" sz="2600" b="0" dirty="0" smtClean="0">
                <a:solidFill>
                  <a:srgbClr val="0000FF"/>
                </a:solidFill>
              </a:rPr>
              <a:t> by elastic </a:t>
            </a:r>
            <a:r>
              <a:rPr lang="en-GB" sz="2600" b="0" dirty="0" err="1" smtClean="0">
                <a:solidFill>
                  <a:srgbClr val="0000FF"/>
                </a:solidFill>
              </a:rPr>
              <a:t>parton</a:t>
            </a:r>
            <a:r>
              <a:rPr lang="en-GB" sz="2600" b="0" dirty="0" smtClean="0">
                <a:solidFill>
                  <a:srgbClr val="0000FF"/>
                </a:solidFill>
              </a:rPr>
              <a:t> cascade</a:t>
            </a:r>
          </a:p>
          <a:p>
            <a:pPr marL="457200" indent="-457200" eaLnBrk="1">
              <a:buClr>
                <a:srgbClr val="000000"/>
              </a:buClr>
              <a:buSzPct val="100000"/>
              <a:buFont typeface="Wingdings" charset="2"/>
              <a:buChar char="Ø"/>
              <a:defRPr/>
            </a:pPr>
            <a:r>
              <a:rPr lang="en-GB" sz="2600" b="0" dirty="0" smtClean="0">
                <a:solidFill>
                  <a:schemeClr val="tx1"/>
                </a:solidFill>
              </a:rPr>
              <a:t>	a test-bed of different ideas, </a:t>
            </a:r>
            <a:r>
              <a:rPr lang="en-GB" sz="2600" b="0" dirty="0">
                <a:solidFill>
                  <a:schemeClr val="tx1"/>
                </a:solidFill>
              </a:rPr>
              <a:t> </a:t>
            </a:r>
            <a:r>
              <a:rPr lang="en-GB" sz="2600" b="0" dirty="0" smtClean="0">
                <a:solidFill>
                  <a:schemeClr val="tx1"/>
                </a:solidFill>
              </a:rPr>
              <a:t>can lead to new discoveries.</a:t>
            </a:r>
          </a:p>
          <a:p>
            <a:pPr eaLnBrk="1">
              <a:buClr>
                <a:srgbClr val="000000"/>
              </a:buClr>
              <a:buSzPct val="100000"/>
              <a:defRPr/>
            </a:pPr>
            <a:endParaRPr lang="en-GB" sz="2600" b="0" dirty="0" smtClean="0">
              <a:solidFill>
                <a:schemeClr val="tx1"/>
              </a:solidFill>
              <a:latin typeface="Times" charset="0"/>
            </a:endParaRPr>
          </a:p>
          <a:p>
            <a:pPr eaLnBrk="1">
              <a:buClr>
                <a:srgbClr val="000000"/>
              </a:buClr>
              <a:buSzPct val="100000"/>
              <a:defRPr/>
            </a:pPr>
            <a:r>
              <a:rPr lang="en-GB" sz="2600" dirty="0" smtClean="0">
                <a:solidFill>
                  <a:srgbClr val="FF0000"/>
                </a:solidFill>
                <a:latin typeface="Times" charset="0"/>
              </a:rPr>
              <a:t>Further </a:t>
            </a:r>
            <a:r>
              <a:rPr lang="en-US" sz="2600" dirty="0" smtClean="0">
                <a:solidFill>
                  <a:srgbClr val="FF0000"/>
                </a:solidFill>
              </a:rPr>
              <a:t>developments are needed and overdue:</a:t>
            </a:r>
          </a:p>
          <a:p>
            <a:pPr marL="457200" indent="-457200" eaLnBrk="1">
              <a:buSzPct val="100000"/>
              <a:buFont typeface="Wingdings" charset="2"/>
              <a:buChar char="Ø"/>
              <a:defRPr/>
            </a:pPr>
            <a:r>
              <a:rPr lang="en-US" sz="2600" b="0" dirty="0">
                <a:solidFill>
                  <a:srgbClr val="0000FF"/>
                </a:solidFill>
              </a:rPr>
              <a:t>	F</a:t>
            </a:r>
            <a:r>
              <a:rPr lang="en-US" sz="2600" b="0" dirty="0" smtClean="0">
                <a:solidFill>
                  <a:srgbClr val="0000FF"/>
                </a:solidFill>
              </a:rPr>
              <a:t>ix charge conservation in hadron cascade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>
                <a:solidFill>
                  <a:schemeClr val="tx1"/>
                </a:solidFill>
              </a:rPr>
              <a:t>	Develop event</a:t>
            </a:r>
            <a:r>
              <a:rPr lang="en-US" sz="2600" b="0" dirty="0">
                <a:solidFill>
                  <a:schemeClr val="tx1"/>
                </a:solidFill>
              </a:rPr>
              <a:t>-by-event </a:t>
            </a:r>
            <a:r>
              <a:rPr lang="en-US" sz="2600" b="0" dirty="0" smtClean="0">
                <a:solidFill>
                  <a:schemeClr val="tx1"/>
                </a:solidFill>
              </a:rPr>
              <a:t>String Melting</a:t>
            </a:r>
          </a:p>
          <a:p>
            <a:pPr marL="457200" lvl="1" indent="-457200">
              <a:buSzPct val="100000"/>
              <a:buFont typeface="Wingdings" charset="2"/>
              <a:buChar char="Ø"/>
            </a:pPr>
            <a:r>
              <a:rPr lang="en-US" sz="2600" b="0" dirty="0" smtClean="0">
                <a:solidFill>
                  <a:srgbClr val="0000FF"/>
                </a:solidFill>
              </a:rPr>
              <a:t>   Improve dynamical </a:t>
            </a:r>
            <a:r>
              <a:rPr lang="en-US" sz="2600" b="0" dirty="0" err="1" smtClean="0">
                <a:solidFill>
                  <a:srgbClr val="0000FF"/>
                </a:solidFill>
              </a:rPr>
              <a:t>parton</a:t>
            </a:r>
            <a:r>
              <a:rPr lang="en-US" sz="2600" b="0" dirty="0" smtClean="0">
                <a:solidFill>
                  <a:srgbClr val="0000FF"/>
                </a:solidFill>
              </a:rPr>
              <a:t> recombination 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3971925" y="65923"/>
            <a:ext cx="2209800" cy="43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2800" dirty="0">
                <a:solidFill>
                  <a:srgbClr val="000080"/>
                </a:solidFill>
                <a:cs typeface="+mn-cs"/>
              </a:rPr>
              <a:t>Summary</a:t>
            </a:r>
          </a:p>
        </p:txBody>
      </p:sp>
      <p:sp>
        <p:nvSpPr>
          <p:cNvPr id="2" name="Rectangle 1"/>
          <p:cNvSpPr/>
          <p:nvPr/>
        </p:nvSpPr>
        <p:spPr>
          <a:xfrm>
            <a:off x="1457325" y="6219825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>
              <a:buClr>
                <a:srgbClr val="000000"/>
              </a:buClr>
              <a:buFont typeface="Wingdings" charset="0"/>
              <a:buNone/>
              <a:defRPr/>
            </a:pPr>
            <a:r>
              <a:rPr lang="en-US" sz="3600" i="1" dirty="0" smtClean="0">
                <a:solidFill>
                  <a:srgbClr val="006600"/>
                </a:solidFill>
              </a:rPr>
              <a:t>Thank </a:t>
            </a:r>
            <a:r>
              <a:rPr lang="en-US" sz="3600" i="1" dirty="0">
                <a:solidFill>
                  <a:srgbClr val="006600"/>
                </a:solidFill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28737791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1925" y="1952625"/>
            <a:ext cx="442841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First reason: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The hadron cascade 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has </a:t>
            </a:r>
            <a:r>
              <a:rPr lang="en-US" b="0" dirty="0">
                <a:solidFill>
                  <a:schemeClr val="tx1"/>
                </a:solidFill>
              </a:rPr>
              <a:t>K</a:t>
            </a:r>
            <a:r>
              <a:rPr lang="en-US" b="0" baseline="30000" dirty="0">
                <a:solidFill>
                  <a:schemeClr val="tx1"/>
                </a:solidFill>
              </a:rPr>
              <a:t>+</a:t>
            </a:r>
            <a:r>
              <a:rPr lang="en-US" b="0" dirty="0">
                <a:solidFill>
                  <a:schemeClr val="tx1"/>
                </a:solidFill>
              </a:rPr>
              <a:t> and K</a:t>
            </a:r>
            <a:r>
              <a:rPr lang="en-US" b="0" baseline="30000" dirty="0" smtClean="0">
                <a:solidFill>
                  <a:schemeClr val="tx1"/>
                </a:solidFill>
              </a:rPr>
              <a:t>-</a:t>
            </a:r>
            <a:r>
              <a:rPr lang="en-US" b="0" dirty="0" smtClean="0">
                <a:solidFill>
                  <a:schemeClr val="tx1"/>
                </a:solidFill>
              </a:rPr>
              <a:t> as explicit particles,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but not K</a:t>
            </a:r>
            <a:r>
              <a:rPr lang="en-US" baseline="30000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 and K</a:t>
            </a:r>
            <a:r>
              <a:rPr lang="en-US" baseline="30000" dirty="0" smtClean="0">
                <a:solidFill>
                  <a:schemeClr val="tx1"/>
                </a:solidFill>
              </a:rPr>
              <a:t>0</a:t>
            </a:r>
            <a:r>
              <a:rPr lang="en-US" dirty="0" smtClean="0">
                <a:solidFill>
                  <a:schemeClr val="tx1"/>
                </a:solidFill>
              </a:rPr>
              <a:t>-bar.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928" y="1114428"/>
            <a:ext cx="6404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is charge conservation violated in AMPT?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38925" y="202882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0	</a:t>
            </a:r>
            <a:r>
              <a:rPr lang="en-US" b="0" dirty="0" smtClean="0"/>
              <a:t>K</a:t>
            </a:r>
            <a:r>
              <a:rPr lang="en-US" b="0" baseline="30000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3325" y="5605763"/>
            <a:ext cx="52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/>
              <a:t>+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7781925" y="2486025"/>
            <a:ext cx="0" cy="6858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Rectangle 10"/>
          <p:cNvSpPr/>
          <p:nvPr/>
        </p:nvSpPr>
        <p:spPr>
          <a:xfrm>
            <a:off x="7553325" y="3171828"/>
            <a:ext cx="522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+</a:t>
            </a:r>
            <a:endParaRPr lang="en-US" b="0" baseline="300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6943725" y="2486025"/>
            <a:ext cx="762000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352459" y="4522174"/>
            <a:ext cx="2097931" cy="32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Hadron cascade</a:t>
            </a:r>
            <a:endParaRPr lang="en-GB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7324725" y="4438650"/>
            <a:ext cx="2201862" cy="457200"/>
          </a:xfrm>
          <a:prstGeom prst="roundRect">
            <a:avLst>
              <a:gd name="adj" fmla="val 236"/>
            </a:avLst>
          </a:prstGeom>
          <a:noFill/>
          <a:ln w="9144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8239125" y="3629025"/>
            <a:ext cx="0" cy="762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8239128" y="4854575"/>
            <a:ext cx="4763" cy="803275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7781925" y="6062960"/>
            <a:ext cx="0" cy="6858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6867525" y="6067425"/>
            <a:ext cx="838200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7248525" y="946153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chemeClr val="tx1"/>
                </a:solidFill>
              </a:rPr>
              <a:t>Hadronization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9" name="AutoShape 24"/>
          <p:cNvSpPr>
            <a:spLocks noChangeArrowheads="1"/>
          </p:cNvSpPr>
          <p:nvPr/>
        </p:nvSpPr>
        <p:spPr bwMode="auto">
          <a:xfrm>
            <a:off x="7256463" y="946150"/>
            <a:ext cx="1973262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flipH="1">
            <a:off x="8162925" y="1419225"/>
            <a:ext cx="0" cy="6096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38925" y="667702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0	</a:t>
            </a:r>
            <a:r>
              <a:rPr lang="en-US" b="0" dirty="0" smtClean="0"/>
              <a:t>K</a:t>
            </a:r>
            <a:r>
              <a:rPr lang="en-US" b="0" baseline="30000" dirty="0"/>
              <a:t>+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2925" y="657225"/>
            <a:ext cx="518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dirty="0" smtClean="0">
                <a:solidFill>
                  <a:srgbClr val="000090"/>
                </a:solidFill>
              </a:rPr>
              <a:t>Fix </a:t>
            </a:r>
            <a:r>
              <a:rPr lang="en-US" sz="2800" b="0" dirty="0">
                <a:solidFill>
                  <a:srgbClr val="000090"/>
                </a:solidFill>
              </a:rPr>
              <a:t>charge conservation in </a:t>
            </a:r>
            <a:r>
              <a:rPr lang="en-US" sz="2800" b="0" dirty="0" smtClean="0">
                <a:solidFill>
                  <a:srgbClr val="000090"/>
                </a:solidFill>
              </a:rPr>
              <a:t>AMPT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91524" y="2024363"/>
            <a:ext cx="1685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K</a:t>
            </a:r>
            <a:r>
              <a:rPr lang="en-US" b="0" baseline="30000" dirty="0" smtClean="0"/>
              <a:t>-</a:t>
            </a:r>
            <a:r>
              <a:rPr lang="en-US" b="0" dirty="0" smtClean="0"/>
              <a:t>    K</a:t>
            </a:r>
            <a:r>
              <a:rPr lang="en-US" b="0" baseline="30000" dirty="0" smtClean="0"/>
              <a:t>0</a:t>
            </a:r>
            <a:r>
              <a:rPr lang="en-US" b="0" dirty="0" smtClean="0"/>
              <a:t>-bar</a:t>
            </a:r>
            <a:endParaRPr lang="en-US" b="0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8620125" y="2486025"/>
            <a:ext cx="0" cy="6858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Rectangle 24"/>
          <p:cNvSpPr/>
          <p:nvPr/>
        </p:nvSpPr>
        <p:spPr>
          <a:xfrm>
            <a:off x="8467725" y="3167363"/>
            <a:ext cx="475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-</a:t>
            </a:r>
            <a:endParaRPr lang="en-US" b="0" baseline="30000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8696329" y="2486025"/>
            <a:ext cx="838199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58200" y="6672563"/>
            <a:ext cx="1685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K</a:t>
            </a:r>
            <a:r>
              <a:rPr lang="en-US" b="0" baseline="30000" dirty="0" smtClean="0"/>
              <a:t>-</a:t>
            </a:r>
            <a:r>
              <a:rPr lang="en-US" b="0" dirty="0" smtClean="0"/>
              <a:t>    K</a:t>
            </a:r>
            <a:r>
              <a:rPr lang="en-US" b="0" baseline="30000" dirty="0" smtClean="0"/>
              <a:t>0</a:t>
            </a:r>
            <a:r>
              <a:rPr lang="en-US" b="0" dirty="0" smtClean="0"/>
              <a:t>-bar</a:t>
            </a:r>
            <a:endParaRPr lang="en-US" b="0" dirty="0"/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8620125" y="6067425"/>
            <a:ext cx="0" cy="6858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Rectangle 31"/>
          <p:cNvSpPr/>
          <p:nvPr/>
        </p:nvSpPr>
        <p:spPr>
          <a:xfrm>
            <a:off x="8449665" y="5605763"/>
            <a:ext cx="475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-</a:t>
            </a:r>
            <a:endParaRPr lang="en-US" b="0" baseline="30000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8696325" y="6067425"/>
            <a:ext cx="838200" cy="6858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47725" y="3781425"/>
            <a:ext cx="51816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800000"/>
                </a:solidFill>
              </a:rPr>
              <a:t>To let all kaons interact:</a:t>
            </a:r>
          </a:p>
          <a:p>
            <a:pPr marL="342900" indent="-342900">
              <a:buFont typeface="Arial"/>
              <a:buChar char="•"/>
            </a:pPr>
            <a:r>
              <a:rPr lang="en-US" b="0" dirty="0">
                <a:solidFill>
                  <a:srgbClr val="0000FF"/>
                </a:solidFill>
              </a:rPr>
              <a:t> </a:t>
            </a:r>
          </a:p>
          <a:p>
            <a:r>
              <a:rPr lang="en-US" b="0" dirty="0">
                <a:solidFill>
                  <a:srgbClr val="0000FF"/>
                </a:solidFill>
              </a:rPr>
              <a:t>before hadron cascade, </a:t>
            </a:r>
          </a:p>
          <a:p>
            <a:r>
              <a:rPr lang="en-US" b="0" dirty="0">
                <a:solidFill>
                  <a:srgbClr val="0000FF"/>
                </a:solidFill>
              </a:rPr>
              <a:t>we </a:t>
            </a:r>
            <a:r>
              <a:rPr lang="en-US" b="0" dirty="0">
                <a:solidFill>
                  <a:srgbClr val="FF0000"/>
                </a:solidFill>
              </a:rPr>
              <a:t>change</a:t>
            </a:r>
            <a:r>
              <a:rPr lang="en-US" b="0" dirty="0">
                <a:solidFill>
                  <a:srgbClr val="0000FF"/>
                </a:solidFill>
              </a:rPr>
              <a:t> K</a:t>
            </a:r>
            <a:r>
              <a:rPr lang="en-US" b="0" baseline="30000" dirty="0">
                <a:solidFill>
                  <a:srgbClr val="0000FF"/>
                </a:solidFill>
              </a:rPr>
              <a:t>0</a:t>
            </a:r>
            <a:r>
              <a:rPr lang="en-US" b="0" dirty="0">
                <a:solidFill>
                  <a:srgbClr val="0000FF"/>
                </a:solidFill>
              </a:rPr>
              <a:t> to K</a:t>
            </a:r>
            <a:r>
              <a:rPr lang="en-US" b="0" baseline="30000" dirty="0">
                <a:solidFill>
                  <a:srgbClr val="0000FF"/>
                </a:solidFill>
              </a:rPr>
              <a:t>+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b="0" i="1" dirty="0">
                <a:solidFill>
                  <a:srgbClr val="0000FF"/>
                </a:solidFill>
              </a:rPr>
              <a:t>(also: K</a:t>
            </a:r>
            <a:r>
              <a:rPr lang="en-US" b="0" i="1" baseline="30000" dirty="0">
                <a:solidFill>
                  <a:srgbClr val="0000FF"/>
                </a:solidFill>
              </a:rPr>
              <a:t>0</a:t>
            </a:r>
            <a:r>
              <a:rPr lang="en-US" b="0" i="1" dirty="0">
                <a:solidFill>
                  <a:srgbClr val="0000FF"/>
                </a:solidFill>
              </a:rPr>
              <a:t>-bar to K</a:t>
            </a:r>
            <a:r>
              <a:rPr lang="en-US" b="0" i="1" baseline="30000" dirty="0">
                <a:solidFill>
                  <a:srgbClr val="0000FF"/>
                </a:solidFill>
              </a:rPr>
              <a:t>-</a:t>
            </a:r>
            <a:r>
              <a:rPr lang="en-US" b="0" i="1" dirty="0">
                <a:solidFill>
                  <a:srgbClr val="0000FF"/>
                </a:solidFill>
              </a:rPr>
              <a:t>) </a:t>
            </a:r>
          </a:p>
          <a:p>
            <a:pPr marL="342900" indent="-342900">
              <a:buFont typeface="Arial"/>
              <a:buChar char="•"/>
            </a:pPr>
            <a:r>
              <a:rPr lang="en-US" b="0" dirty="0">
                <a:solidFill>
                  <a:srgbClr val="0000FF"/>
                </a:solidFill>
              </a:rPr>
              <a:t> </a:t>
            </a:r>
          </a:p>
          <a:p>
            <a:r>
              <a:rPr lang="en-US" b="0" dirty="0">
                <a:solidFill>
                  <a:srgbClr val="0000FF"/>
                </a:solidFill>
              </a:rPr>
              <a:t>after hadron cascade, </a:t>
            </a:r>
          </a:p>
          <a:p>
            <a:r>
              <a:rPr lang="en-US" b="0" dirty="0">
                <a:solidFill>
                  <a:srgbClr val="0000FF"/>
                </a:solidFill>
              </a:rPr>
              <a:t>we </a:t>
            </a:r>
            <a:r>
              <a:rPr lang="en-US" b="0" dirty="0">
                <a:solidFill>
                  <a:srgbClr val="FF0000"/>
                </a:solidFill>
              </a:rPr>
              <a:t>change</a:t>
            </a:r>
            <a:r>
              <a:rPr lang="en-US" b="0" dirty="0">
                <a:solidFill>
                  <a:srgbClr val="0000FF"/>
                </a:solidFill>
              </a:rPr>
              <a:t> half of final K</a:t>
            </a:r>
            <a:r>
              <a:rPr lang="en-US" b="0" baseline="30000" dirty="0">
                <a:solidFill>
                  <a:srgbClr val="0000FF"/>
                </a:solidFill>
              </a:rPr>
              <a:t>+</a:t>
            </a:r>
            <a:r>
              <a:rPr lang="en-US" b="0" dirty="0">
                <a:solidFill>
                  <a:srgbClr val="0000FF"/>
                </a:solidFill>
              </a:rPr>
              <a:t> into K</a:t>
            </a:r>
            <a:r>
              <a:rPr lang="en-US" b="0" baseline="30000" dirty="0">
                <a:solidFill>
                  <a:srgbClr val="0000FF"/>
                </a:solidFill>
              </a:rPr>
              <a:t>0</a:t>
            </a:r>
            <a:r>
              <a:rPr lang="en-US" b="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81325" y="-28575"/>
            <a:ext cx="4673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82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304925" y="5463183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e</a:t>
            </a:r>
            <a:r>
              <a:rPr lang="en-US" b="0" dirty="0" smtClean="0">
                <a:solidFill>
                  <a:srgbClr val="0000FF"/>
                </a:solidFill>
              </a:rPr>
              <a:t>ach final-state pion could have </a:t>
            </a:r>
            <a:r>
              <a:rPr lang="en-US" b="0" dirty="0" smtClean="0">
                <a:solidFill>
                  <a:srgbClr val="FF0000"/>
                </a:solidFill>
              </a:rPr>
              <a:t>+, 0, – </a:t>
            </a:r>
            <a:r>
              <a:rPr lang="en-US" b="0" dirty="0" smtClean="0">
                <a:solidFill>
                  <a:srgbClr val="0000FF"/>
                </a:solidFill>
              </a:rPr>
              <a:t>charge in AMPT: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so we can have				or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7728" y="1876425"/>
            <a:ext cx="8077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Second </a:t>
            </a:r>
            <a:r>
              <a:rPr lang="en-US" dirty="0" smtClean="0">
                <a:solidFill>
                  <a:srgbClr val="0000FF"/>
                </a:solidFill>
              </a:rPr>
              <a:t>reason:</a:t>
            </a:r>
          </a:p>
          <a:p>
            <a:r>
              <a:rPr lang="en-US" b="0" dirty="0">
                <a:solidFill>
                  <a:schemeClr val="tx1"/>
                </a:solidFill>
              </a:rPr>
              <a:t>Many reactions in </a:t>
            </a:r>
            <a:r>
              <a:rPr lang="en-US" b="0" dirty="0" smtClean="0">
                <a:solidFill>
                  <a:schemeClr val="tx1"/>
                </a:solidFill>
              </a:rPr>
              <a:t>the hadron </a:t>
            </a:r>
            <a:r>
              <a:rPr lang="en-US" b="0" dirty="0">
                <a:solidFill>
                  <a:schemeClr val="tx1"/>
                </a:solidFill>
              </a:rPr>
              <a:t>cascade </a:t>
            </a:r>
            <a:endParaRPr lang="en-US" b="0" dirty="0" smtClean="0">
              <a:solidFill>
                <a:schemeClr val="tx1"/>
              </a:solidFill>
            </a:endParaRPr>
          </a:p>
          <a:p>
            <a:r>
              <a:rPr lang="en-US" b="0" dirty="0" smtClean="0">
                <a:solidFill>
                  <a:schemeClr val="tx1"/>
                </a:solidFill>
              </a:rPr>
              <a:t>are not implemented for each possible </a:t>
            </a:r>
            <a:r>
              <a:rPr lang="en-US" b="0" dirty="0" err="1" smtClean="0">
                <a:solidFill>
                  <a:schemeClr val="tx1"/>
                </a:solidFill>
              </a:rPr>
              <a:t>isospin</a:t>
            </a:r>
            <a:r>
              <a:rPr lang="en-US" b="0" dirty="0" smtClean="0">
                <a:solidFill>
                  <a:schemeClr val="tx1"/>
                </a:solidFill>
              </a:rPr>
              <a:t> configuration: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b="0" dirty="0" err="1" smtClean="0">
                <a:solidFill>
                  <a:schemeClr val="tx1"/>
                </a:solidFill>
              </a:rPr>
              <a:t>isospin</a:t>
            </a:r>
            <a:r>
              <a:rPr lang="en-US" b="0" dirty="0">
                <a:solidFill>
                  <a:schemeClr val="tx1"/>
                </a:solidFill>
              </a:rPr>
              <a:t>-averaged cross </a:t>
            </a:r>
            <a:r>
              <a:rPr lang="en-US" b="0" dirty="0" smtClean="0">
                <a:solidFill>
                  <a:schemeClr val="tx1"/>
                </a:solidFill>
              </a:rPr>
              <a:t>section is used,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final </a:t>
            </a:r>
            <a:r>
              <a:rPr lang="en-US" b="0" dirty="0">
                <a:solidFill>
                  <a:schemeClr val="tx1"/>
                </a:solidFill>
              </a:rPr>
              <a:t>state </a:t>
            </a:r>
            <a:r>
              <a:rPr lang="en-US" b="0" dirty="0" smtClean="0">
                <a:solidFill>
                  <a:schemeClr val="tx1"/>
                </a:solidFill>
              </a:rPr>
              <a:t>particles have </a:t>
            </a:r>
            <a:r>
              <a:rPr lang="en-US" b="0" dirty="0" smtClean="0">
                <a:solidFill>
                  <a:srgbClr val="FF0000"/>
                </a:solidFill>
              </a:rPr>
              <a:t>randomly</a:t>
            </a:r>
            <a:r>
              <a:rPr lang="en-US" b="0" dirty="0">
                <a:solidFill>
                  <a:srgbClr val="FF0000"/>
                </a:solidFill>
              </a:rPr>
              <a:t>-</a:t>
            </a:r>
            <a:r>
              <a:rPr lang="en-US" b="0" dirty="0" smtClean="0">
                <a:solidFill>
                  <a:srgbClr val="FF0000"/>
                </a:solidFill>
              </a:rPr>
              <a:t>generated </a:t>
            </a:r>
            <a:r>
              <a:rPr lang="en-US" b="0" dirty="0" err="1" smtClean="0">
                <a:solidFill>
                  <a:schemeClr val="tx1"/>
                </a:solidFill>
              </a:rPr>
              <a:t>isospin</a:t>
            </a:r>
            <a:r>
              <a:rPr lang="en-US" b="0" dirty="0">
                <a:solidFill>
                  <a:schemeClr val="tx1"/>
                </a:solidFill>
              </a:rPr>
              <a:t>.</a:t>
            </a:r>
            <a:endParaRPr lang="en-US" b="0" dirty="0" smtClean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4328" y="4996163"/>
            <a:ext cx="2329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For example:  for </a:t>
            </a:r>
            <a:endParaRPr lang="en-US" b="0" dirty="0">
              <a:solidFill>
                <a:srgbClr val="0000FF"/>
              </a:solidFill>
            </a:endParaRPr>
          </a:p>
        </p:txBody>
      </p:sp>
      <p:graphicFrame>
        <p:nvGraphicFramePr>
          <p:cNvPr id="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06212"/>
              </p:ext>
            </p:extLst>
          </p:nvPr>
        </p:nvGraphicFramePr>
        <p:xfrm>
          <a:off x="2767013" y="5159375"/>
          <a:ext cx="18145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96" name="Equation" r:id="rId3" imgW="800100" imgH="165100" progId="Equation.3">
                  <p:embed/>
                </p:oleObj>
              </mc:Choice>
              <mc:Fallback>
                <p:oleObj name="Equation" r:id="rId3" imgW="8001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5159375"/>
                        <a:ext cx="18145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331514"/>
              </p:ext>
            </p:extLst>
          </p:nvPr>
        </p:nvGraphicFramePr>
        <p:xfrm>
          <a:off x="3590928" y="5848648"/>
          <a:ext cx="2217737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97" name="Equation" r:id="rId5" imgW="977900" imgH="228600" progId="Equation.3">
                  <p:embed/>
                </p:oleObj>
              </mc:Choice>
              <mc:Fallback>
                <p:oleObj name="Equation" r:id="rId5" imgW="977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8" y="5848648"/>
                        <a:ext cx="2217737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813404"/>
              </p:ext>
            </p:extLst>
          </p:nvPr>
        </p:nvGraphicFramePr>
        <p:xfrm>
          <a:off x="7621591" y="5848648"/>
          <a:ext cx="2217737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98" name="Equation" r:id="rId7" imgW="977900" imgH="228600" progId="Equation.3">
                  <p:embed/>
                </p:oleObj>
              </mc:Choice>
              <mc:Fallback>
                <p:oleObj name="Equation" r:id="rId7" imgW="977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1591" y="5848648"/>
                        <a:ext cx="2217737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/>
          <p:cNvSpPr/>
          <p:nvPr/>
        </p:nvSpPr>
        <p:spPr>
          <a:xfrm>
            <a:off x="4200527" y="6367763"/>
            <a:ext cx="587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allowed</a:t>
            </a:r>
            <a:r>
              <a:rPr lang="en-US" b="0" dirty="0"/>
              <a:t>		</a:t>
            </a:r>
            <a:r>
              <a:rPr lang="en-US" b="0" dirty="0" smtClean="0"/>
              <a:t>     </a:t>
            </a:r>
            <a:r>
              <a:rPr lang="en-US" b="0" dirty="0" smtClean="0">
                <a:solidFill>
                  <a:srgbClr val="FF0000"/>
                </a:solidFill>
              </a:rPr>
              <a:t>should be forbidden</a:t>
            </a:r>
            <a:endParaRPr lang="en-US" b="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1928" y="1114428"/>
            <a:ext cx="6404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is charge conservation violated in AMPT?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4125" y="-28575"/>
            <a:ext cx="518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dirty="0" smtClean="0">
                <a:solidFill>
                  <a:srgbClr val="000090"/>
                </a:solidFill>
              </a:rPr>
              <a:t>Fix </a:t>
            </a:r>
            <a:r>
              <a:rPr lang="en-US" sz="2800" b="0" dirty="0">
                <a:solidFill>
                  <a:srgbClr val="000090"/>
                </a:solidFill>
              </a:rPr>
              <a:t>charge conservation in </a:t>
            </a:r>
            <a:r>
              <a:rPr lang="en-US" sz="2800" b="0" dirty="0" smtClean="0">
                <a:solidFill>
                  <a:srgbClr val="000090"/>
                </a:solidFill>
              </a:rPr>
              <a:t>AMPT</a:t>
            </a:r>
          </a:p>
        </p:txBody>
      </p:sp>
    </p:spTree>
    <p:extLst>
      <p:ext uri="{BB962C8B-B14F-4D97-AF65-F5344CB8AC3E}">
        <p14:creationId xmlns:p14="http://schemas.microsoft.com/office/powerpoint/2010/main" val="2899513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3" grpId="0"/>
      <p:bldP spid="3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" y="733428"/>
            <a:ext cx="74009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We need to: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    add K</a:t>
            </a:r>
            <a:r>
              <a:rPr lang="en-US" b="0" baseline="30000" dirty="0" smtClean="0">
                <a:solidFill>
                  <a:srgbClr val="008000"/>
                </a:solidFill>
              </a:rPr>
              <a:t>0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&amp; K</a:t>
            </a:r>
            <a:r>
              <a:rPr lang="en-US" b="0" baseline="30000" dirty="0" smtClean="0">
                <a:solidFill>
                  <a:srgbClr val="008000"/>
                </a:solidFill>
              </a:rPr>
              <a:t>0</a:t>
            </a:r>
            <a:r>
              <a:rPr lang="en-US" b="0" dirty="0">
                <a:solidFill>
                  <a:srgbClr val="008000"/>
                </a:solidFill>
              </a:rPr>
              <a:t>-</a:t>
            </a:r>
            <a:r>
              <a:rPr lang="en-US" b="0" dirty="0" smtClean="0">
                <a:solidFill>
                  <a:srgbClr val="008000"/>
                </a:solidFill>
              </a:rPr>
              <a:t>bar as explicit particles,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    allow similar interaction types as for K</a:t>
            </a:r>
            <a:r>
              <a:rPr lang="en-US" b="0" baseline="30000" dirty="0" smtClean="0">
                <a:solidFill>
                  <a:srgbClr val="008000"/>
                </a:solidFill>
              </a:rPr>
              <a:t>+</a:t>
            </a:r>
            <a:r>
              <a:rPr lang="en-US" b="0" dirty="0">
                <a:solidFill>
                  <a:srgbClr val="008000"/>
                </a:solidFill>
              </a:rPr>
              <a:t> </a:t>
            </a:r>
            <a:r>
              <a:rPr lang="en-US" b="0" dirty="0" smtClean="0">
                <a:solidFill>
                  <a:srgbClr val="008000"/>
                </a:solidFill>
              </a:rPr>
              <a:t>&amp; K</a:t>
            </a:r>
            <a:r>
              <a:rPr lang="en-US" b="0" baseline="30000" dirty="0" smtClean="0">
                <a:solidFill>
                  <a:srgbClr val="008000"/>
                </a:solidFill>
              </a:rPr>
              <a:t>-</a:t>
            </a:r>
            <a:r>
              <a:rPr lang="en-US" b="0" dirty="0" smtClean="0">
                <a:solidFill>
                  <a:srgbClr val="008000"/>
                </a:solidFill>
              </a:rPr>
              <a:t>.</a:t>
            </a:r>
            <a:endParaRPr lang="en-US" b="0" dirty="0">
              <a:solidFill>
                <a:srgbClr val="008000"/>
              </a:solidFill>
            </a:endParaRPr>
          </a:p>
          <a:p>
            <a:endParaRPr lang="en-US" b="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everal steps:</a:t>
            </a: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1) Forbid final states that violate charge conservation:	</a:t>
            </a:r>
            <a:r>
              <a:rPr lang="en-US" b="0" i="1" dirty="0" smtClean="0">
                <a:solidFill>
                  <a:srgbClr val="008000"/>
                </a:solidFill>
              </a:rPr>
              <a:t>this is enough to conserve charge.</a:t>
            </a: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2) Update/</a:t>
            </a:r>
            <a:r>
              <a:rPr lang="en-US" b="0" dirty="0">
                <a:solidFill>
                  <a:srgbClr val="0000FF"/>
                </a:solidFill>
              </a:rPr>
              <a:t>d</a:t>
            </a:r>
            <a:r>
              <a:rPr lang="en-US" b="0" dirty="0" smtClean="0">
                <a:solidFill>
                  <a:srgbClr val="0000FF"/>
                </a:solidFill>
              </a:rPr>
              <a:t>etermine cross sections of allowed final states</a:t>
            </a:r>
          </a:p>
          <a:p>
            <a:r>
              <a:rPr lang="en-US" b="0" dirty="0">
                <a:solidFill>
                  <a:srgbClr val="0000FF"/>
                </a:solidFill>
              </a:rPr>
              <a:t>	</a:t>
            </a:r>
            <a:r>
              <a:rPr lang="en-US" b="0" dirty="0" smtClean="0">
                <a:solidFill>
                  <a:srgbClr val="0000FF"/>
                </a:solidFill>
              </a:rPr>
              <a:t>including the branching ratios</a:t>
            </a: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3) Check </a:t>
            </a:r>
            <a:r>
              <a:rPr lang="en-US" b="0" dirty="0">
                <a:solidFill>
                  <a:srgbClr val="0000FF"/>
                </a:solidFill>
              </a:rPr>
              <a:t>detailed </a:t>
            </a:r>
            <a:r>
              <a:rPr lang="en-US" b="0" dirty="0" smtClean="0">
                <a:solidFill>
                  <a:srgbClr val="0000FF"/>
                </a:solidFill>
              </a:rPr>
              <a:t>balance among related cross sections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05725" y="2477095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0</a:t>
            </a:r>
            <a:r>
              <a:rPr lang="en-US" b="0" dirty="0" smtClean="0"/>
              <a:t> K</a:t>
            </a:r>
            <a:r>
              <a:rPr lang="en-US" b="0" baseline="30000" dirty="0" smtClean="0"/>
              <a:t>+ </a:t>
            </a:r>
            <a:r>
              <a:rPr lang="en-US" b="0" dirty="0" smtClean="0"/>
              <a:t>K</a:t>
            </a:r>
            <a:r>
              <a:rPr lang="en-US" b="0" baseline="30000" dirty="0" smtClean="0"/>
              <a:t>0</a:t>
            </a:r>
            <a:r>
              <a:rPr lang="en-US" b="0" dirty="0" smtClean="0"/>
              <a:t>-bar K</a:t>
            </a:r>
            <a:r>
              <a:rPr lang="en-US" b="0" baseline="30000" dirty="0"/>
              <a:t>-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57259" y="3903644"/>
            <a:ext cx="2097931" cy="6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b="0" dirty="0">
                <a:solidFill>
                  <a:srgbClr val="0000FF"/>
                </a:solidFill>
                <a:latin typeface="Times" charset="0"/>
              </a:rPr>
              <a:t>Hadron </a:t>
            </a:r>
            <a:r>
              <a:rPr lang="en-GB" b="0" dirty="0" smtClean="0">
                <a:solidFill>
                  <a:srgbClr val="0000FF"/>
                </a:solidFill>
                <a:latin typeface="Times" charset="0"/>
              </a:rPr>
              <a:t>cascade</a:t>
            </a:r>
          </a:p>
          <a:p>
            <a:pPr algn="ctr" eaLnBrk="1">
              <a:lnSpc>
                <a:spcPts val="2475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dirty="0" smtClean="0">
                <a:solidFill>
                  <a:srgbClr val="008000"/>
                </a:solidFill>
                <a:latin typeface="Times" charset="0"/>
              </a:rPr>
              <a:t>(w/ full </a:t>
            </a:r>
            <a:r>
              <a:rPr lang="en-GB" dirty="0" err="1" smtClean="0">
                <a:solidFill>
                  <a:srgbClr val="008000"/>
                </a:solidFill>
                <a:latin typeface="Times" charset="0"/>
              </a:rPr>
              <a:t>isospin</a:t>
            </a:r>
            <a:r>
              <a:rPr lang="en-GB" dirty="0" smtClean="0">
                <a:solidFill>
                  <a:srgbClr val="008000"/>
                </a:solidFill>
                <a:latin typeface="Times" charset="0"/>
              </a:rPr>
              <a:t>)</a:t>
            </a:r>
            <a:endParaRPr lang="en-GB" dirty="0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7629525" y="3820117"/>
            <a:ext cx="2201862" cy="947440"/>
          </a:xfrm>
          <a:prstGeom prst="roundRect">
            <a:avLst>
              <a:gd name="adj" fmla="val 236"/>
            </a:avLst>
          </a:prstGeom>
          <a:noFill/>
          <a:ln w="9144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8696325" y="3010492"/>
            <a:ext cx="0" cy="762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8678865" y="4767557"/>
            <a:ext cx="4763" cy="803275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7629525" y="132268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chemeClr val="tx1"/>
                </a:solidFill>
              </a:rPr>
              <a:t>Hadronization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9" name="AutoShape 24"/>
          <p:cNvSpPr>
            <a:spLocks noChangeArrowheads="1"/>
          </p:cNvSpPr>
          <p:nvPr/>
        </p:nvSpPr>
        <p:spPr bwMode="auto">
          <a:xfrm>
            <a:off x="7637463" y="1322685"/>
            <a:ext cx="1973262" cy="473075"/>
          </a:xfrm>
          <a:prstGeom prst="roundRect">
            <a:avLst>
              <a:gd name="adj" fmla="val 162"/>
            </a:avLst>
          </a:prstGeom>
          <a:noFill/>
          <a:ln w="9144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flipH="1">
            <a:off x="8696325" y="1795757"/>
            <a:ext cx="0" cy="762000"/>
          </a:xfrm>
          <a:prstGeom prst="line">
            <a:avLst/>
          </a:prstGeom>
          <a:noFill/>
          <a:ln w="9144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705725" y="568196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K</a:t>
            </a:r>
            <a:r>
              <a:rPr lang="en-US" b="0" baseline="30000" dirty="0" smtClean="0"/>
              <a:t>0</a:t>
            </a:r>
            <a:r>
              <a:rPr lang="en-US" b="0" dirty="0" smtClean="0"/>
              <a:t> K</a:t>
            </a:r>
            <a:r>
              <a:rPr lang="en-US" b="0" baseline="30000" dirty="0" smtClean="0"/>
              <a:t>+ </a:t>
            </a:r>
            <a:r>
              <a:rPr lang="en-US" b="0" dirty="0" smtClean="0"/>
              <a:t>K</a:t>
            </a:r>
            <a:r>
              <a:rPr lang="en-US" b="0" baseline="30000" dirty="0" smtClean="0"/>
              <a:t>0</a:t>
            </a:r>
            <a:r>
              <a:rPr lang="en-US" b="0" dirty="0" smtClean="0"/>
              <a:t>-bar K</a:t>
            </a:r>
            <a:r>
              <a:rPr lang="en-US" b="0" baseline="30000" dirty="0"/>
              <a:t>-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6325" y="6448425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800000"/>
                </a:solidFill>
              </a:rPr>
              <a:t>R</a:t>
            </a:r>
            <a:r>
              <a:rPr lang="en-US" b="0" i="1" dirty="0" smtClean="0">
                <a:solidFill>
                  <a:srgbClr val="800000"/>
                </a:solidFill>
              </a:rPr>
              <a:t>equires checking essentially all hadron reactions in AMPT</a:t>
            </a:r>
            <a:endParaRPr lang="en-US" i="1" dirty="0">
              <a:solidFill>
                <a:srgbClr val="8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24125" y="-28575"/>
            <a:ext cx="518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dirty="0" smtClean="0">
                <a:solidFill>
                  <a:srgbClr val="000090"/>
                </a:solidFill>
              </a:rPr>
              <a:t>Fix </a:t>
            </a:r>
            <a:r>
              <a:rPr lang="en-US" sz="2800" b="0" dirty="0">
                <a:solidFill>
                  <a:srgbClr val="000090"/>
                </a:solidFill>
              </a:rPr>
              <a:t>charge conservation in </a:t>
            </a:r>
            <a:r>
              <a:rPr lang="en-US" sz="2800" b="0" dirty="0" smtClean="0">
                <a:solidFill>
                  <a:srgbClr val="000090"/>
                </a:solidFill>
              </a:rPr>
              <a:t>AMPT</a:t>
            </a:r>
          </a:p>
        </p:txBody>
      </p:sp>
    </p:spTree>
    <p:extLst>
      <p:ext uri="{BB962C8B-B14F-4D97-AF65-F5344CB8AC3E}">
        <p14:creationId xmlns:p14="http://schemas.microsoft.com/office/powerpoint/2010/main" val="2569597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4" name="Picture 1" descr="ampt-eos-jpg3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7" y="2028825"/>
            <a:ext cx="4618038" cy="444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7" name="Rectangle 5"/>
          <p:cNvSpPr>
            <a:spLocks noChangeArrowheads="1"/>
          </p:cNvSpPr>
          <p:nvPr/>
        </p:nvSpPr>
        <p:spPr bwMode="auto">
          <a:xfrm>
            <a:off x="0" y="-230926"/>
            <a:ext cx="184608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0658" name="Rectangle 6"/>
          <p:cNvSpPr>
            <a:spLocks noChangeArrowheads="1"/>
          </p:cNvSpPr>
          <p:nvPr/>
        </p:nvSpPr>
        <p:spPr bwMode="auto">
          <a:xfrm>
            <a:off x="0" y="-230926"/>
            <a:ext cx="184608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0659" name="Rectangle 7"/>
          <p:cNvSpPr>
            <a:spLocks noChangeArrowheads="1"/>
          </p:cNvSpPr>
          <p:nvPr/>
        </p:nvSpPr>
        <p:spPr bwMode="auto">
          <a:xfrm>
            <a:off x="0" y="-230926"/>
            <a:ext cx="184608" cy="4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06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198665"/>
              </p:ext>
            </p:extLst>
          </p:nvPr>
        </p:nvGraphicFramePr>
        <p:xfrm>
          <a:off x="4752975" y="420211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2" name="Equation" r:id="rId5" imgW="114151" imgH="215619" progId="Equation.3">
                  <p:embed/>
                </p:oleObj>
              </mc:Choice>
              <mc:Fallback>
                <p:oleObj name="Equation" r:id="rId5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975" y="4202113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941680"/>
              </p:ext>
            </p:extLst>
          </p:nvPr>
        </p:nvGraphicFramePr>
        <p:xfrm>
          <a:off x="4752975" y="420211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3" name="Equation" r:id="rId7" imgW="114151" imgH="215619" progId="Equation.3">
                  <p:embed/>
                </p:oleObj>
              </mc:Choice>
              <mc:Fallback>
                <p:oleObj name="Equation" r:id="rId7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975" y="4202113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Text Box 12"/>
          <p:cNvSpPr txBox="1">
            <a:spLocks noChangeArrowheads="1"/>
          </p:cNvSpPr>
          <p:nvPr/>
        </p:nvSpPr>
        <p:spPr bwMode="auto">
          <a:xfrm>
            <a:off x="85728" y="1266828"/>
            <a:ext cx="7086597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 b="1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Font typeface="Wingdings" charset="0"/>
              <a:buNone/>
            </a:pPr>
            <a:r>
              <a:rPr lang="en-US" b="0" dirty="0" smtClean="0"/>
              <a:t>Currently</a:t>
            </a:r>
            <a:r>
              <a:rPr lang="en-US" b="0" dirty="0"/>
              <a:t>, a parton </a:t>
            </a:r>
            <a:r>
              <a:rPr lang="en-US" b="0" dirty="0" smtClean="0"/>
              <a:t>can coalesce after kinetic freeze-out </a:t>
            </a:r>
            <a:endParaRPr lang="en-US" b="0" dirty="0"/>
          </a:p>
          <a:p>
            <a:pPr>
              <a:buFont typeface="Wingdings" charset="0"/>
              <a:buNone/>
            </a:pPr>
            <a:r>
              <a:rPr lang="en-US" b="0" dirty="0"/>
              <a:t>(i.e</a:t>
            </a:r>
            <a:r>
              <a:rPr lang="en-US" b="0" dirty="0" smtClean="0"/>
              <a:t>. after </a:t>
            </a:r>
            <a:r>
              <a:rPr lang="en-US" b="0" dirty="0"/>
              <a:t>it </a:t>
            </a:r>
            <a:r>
              <a:rPr lang="en-US" b="0" dirty="0" smtClean="0"/>
              <a:t>will not </a:t>
            </a:r>
            <a:r>
              <a:rPr lang="en-US" b="0" dirty="0"/>
              <a:t>have further interactions)</a:t>
            </a:r>
          </a:p>
          <a:p>
            <a:pPr>
              <a:buFont typeface="Wingdings" charset="0"/>
              <a:buNone/>
            </a:pPr>
            <a:endParaRPr lang="en-US" b="0" dirty="0">
              <a:solidFill>
                <a:srgbClr val="FF0000"/>
              </a:solidFill>
            </a:endParaRPr>
          </a:p>
          <a:p>
            <a:r>
              <a:rPr lang="en-US" b="0" dirty="0" smtClean="0">
                <a:solidFill>
                  <a:srgbClr val="FF0000"/>
                </a:solidFill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b="0" dirty="0">
                <a:solidFill>
                  <a:srgbClr val="FF0000"/>
                </a:solidFill>
                <a:sym typeface="Wingdings" charset="0"/>
              </a:rPr>
              <a:t>A</a:t>
            </a:r>
            <a:r>
              <a:rPr lang="en-US" b="0" dirty="0" smtClean="0">
                <a:solidFill>
                  <a:srgbClr val="FF0000"/>
                </a:solidFill>
              </a:rPr>
              <a:t>verage </a:t>
            </a:r>
            <a:r>
              <a:rPr lang="en-US" b="0" dirty="0">
                <a:solidFill>
                  <a:srgbClr val="FF0000"/>
                </a:solidFill>
              </a:rPr>
              <a:t>parton </a:t>
            </a:r>
            <a:r>
              <a:rPr lang="en-US" b="0" dirty="0" smtClean="0">
                <a:solidFill>
                  <a:srgbClr val="FF0000"/>
                </a:solidFill>
              </a:rPr>
              <a:t>density </a:t>
            </a:r>
            <a:r>
              <a:rPr lang="en-US" b="0" dirty="0"/>
              <a:t>at </a:t>
            </a:r>
            <a:r>
              <a:rPr lang="en-US" b="0" dirty="0" smtClean="0"/>
              <a:t>coalescence </a:t>
            </a:r>
            <a:endParaRPr lang="en-US" b="0" dirty="0"/>
          </a:p>
          <a:p>
            <a:r>
              <a:rPr lang="en-US" b="0" dirty="0" smtClean="0">
                <a:solidFill>
                  <a:srgbClr val="FF0000"/>
                </a:solidFill>
              </a:rPr>
              <a:t>is too low </a:t>
            </a:r>
            <a:r>
              <a:rPr lang="en-US" b="0" dirty="0" smtClean="0"/>
              <a:t>(&lt;&lt; </a:t>
            </a:r>
            <a:r>
              <a:rPr lang="en-GB" b="0" dirty="0" err="1" smtClean="0"/>
              <a:t>ε</a:t>
            </a:r>
            <a:r>
              <a:rPr lang="en-GB" b="0" baseline="-25000" dirty="0" err="1" smtClean="0"/>
              <a:t>c</a:t>
            </a:r>
            <a:r>
              <a:rPr lang="en-GB" b="0" baseline="-25000" dirty="0" smtClean="0"/>
              <a:t> </a:t>
            </a:r>
            <a:r>
              <a:rPr lang="en-GB" b="0" dirty="0" smtClean="0"/>
              <a:t>~ 1/2 </a:t>
            </a:r>
            <a:r>
              <a:rPr lang="en-GB" b="0" dirty="0" err="1" smtClean="0"/>
              <a:t>GeV</a:t>
            </a:r>
            <a:r>
              <a:rPr lang="en-GB" b="0" dirty="0" smtClean="0"/>
              <a:t>/fm</a:t>
            </a:r>
            <a:r>
              <a:rPr lang="en-GB" b="0" baseline="30000" dirty="0" smtClean="0"/>
              <a:t>3</a:t>
            </a:r>
            <a:r>
              <a:rPr lang="en-US" b="0" dirty="0" smtClean="0"/>
              <a:t>),</a:t>
            </a:r>
          </a:p>
          <a:p>
            <a:r>
              <a:rPr lang="en-US" b="0" dirty="0" smtClean="0"/>
              <a:t>&amp; it depends </a:t>
            </a:r>
            <a:r>
              <a:rPr lang="en-US" b="0" dirty="0"/>
              <a:t>on </a:t>
            </a:r>
            <a:r>
              <a:rPr lang="en-US" b="0" dirty="0" err="1"/>
              <a:t>parton</a:t>
            </a:r>
            <a:r>
              <a:rPr lang="en-US" b="0" dirty="0"/>
              <a:t> </a:t>
            </a:r>
            <a:r>
              <a:rPr lang="en-US" b="0" dirty="0" smtClean="0"/>
              <a:t>cross </a:t>
            </a:r>
            <a:r>
              <a:rPr lang="en-US" b="0" dirty="0"/>
              <a:t>section</a:t>
            </a:r>
            <a:r>
              <a:rPr lang="en-US" dirty="0"/>
              <a:t>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p</a:t>
            </a:r>
            <a:endParaRPr lang="en-US" b="0" dirty="0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6410325" y="6501694"/>
            <a:ext cx="3595756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b="0" dirty="0">
                <a:solidFill>
                  <a:srgbClr val="008000"/>
                </a:solidFill>
              </a:rPr>
              <a:t>Zhang</a:t>
            </a:r>
            <a:r>
              <a:rPr lang="en-GB" b="0" dirty="0" smtClean="0">
                <a:solidFill>
                  <a:srgbClr val="008000"/>
                </a:solidFill>
              </a:rPr>
              <a:t>, Chen &amp; </a:t>
            </a:r>
            <a:r>
              <a:rPr lang="en-GB" b="0" dirty="0" err="1" smtClean="0">
                <a:solidFill>
                  <a:srgbClr val="008000"/>
                </a:solidFill>
              </a:rPr>
              <a:t>Ko</a:t>
            </a:r>
            <a:r>
              <a:rPr lang="en-GB" b="0" dirty="0">
                <a:solidFill>
                  <a:srgbClr val="008000"/>
                </a:solidFill>
              </a:rPr>
              <a:t>, </a:t>
            </a:r>
            <a:r>
              <a:rPr lang="en-GB" b="0" dirty="0" smtClean="0">
                <a:solidFill>
                  <a:srgbClr val="008000"/>
                </a:solidFill>
              </a:rPr>
              <a:t>JPG 35</a:t>
            </a:r>
            <a:endParaRPr lang="en-GB" b="0" dirty="0">
              <a:solidFill>
                <a:srgbClr val="00800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1925" y="4010025"/>
            <a:ext cx="5486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0" dirty="0" err="1" smtClean="0"/>
              <a:t>Hadronization</a:t>
            </a:r>
            <a:r>
              <a:rPr lang="en-US" b="0" dirty="0" smtClean="0"/>
              <a:t> reflects </a:t>
            </a:r>
          </a:p>
          <a:p>
            <a:r>
              <a:rPr lang="en-US" b="0" dirty="0" smtClean="0"/>
              <a:t>the onset of confinement:</a:t>
            </a:r>
          </a:p>
          <a:p>
            <a:r>
              <a:rPr lang="en-US" b="0" dirty="0">
                <a:solidFill>
                  <a:srgbClr val="0000FF"/>
                </a:solidFill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b="0" dirty="0" smtClean="0">
                <a:solidFill>
                  <a:srgbClr val="0000FF"/>
                </a:solidFill>
              </a:rPr>
              <a:t>start quark coalescence around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	a critical energy </a:t>
            </a:r>
            <a:r>
              <a:rPr lang="en-US" b="0" dirty="0">
                <a:solidFill>
                  <a:srgbClr val="0000FF"/>
                </a:solidFill>
              </a:rPr>
              <a:t>density </a:t>
            </a:r>
            <a:r>
              <a:rPr lang="en-US" b="0" dirty="0" smtClean="0">
                <a:solidFill>
                  <a:srgbClr val="0000FF"/>
                </a:solidFill>
              </a:rPr>
              <a:t>~</a:t>
            </a:r>
            <a:r>
              <a:rPr lang="en-GB" dirty="0" err="1" smtClean="0"/>
              <a:t>ε</a:t>
            </a:r>
            <a:r>
              <a:rPr lang="en-GB" baseline="-25000" dirty="0" err="1" smtClean="0"/>
              <a:t>c</a:t>
            </a:r>
            <a:r>
              <a:rPr lang="en-GB" baseline="-25000" dirty="0" smtClean="0"/>
              <a:t> </a:t>
            </a:r>
          </a:p>
          <a:p>
            <a:endParaRPr lang="en-US" b="0" dirty="0" smtClean="0">
              <a:solidFill>
                <a:srgbClr val="006600"/>
              </a:solidFill>
              <a:latin typeface="Wingdings" charset="0"/>
              <a:cs typeface="Wingdings" charset="0"/>
              <a:sym typeface="Wingdings" charset="0"/>
            </a:endParaRPr>
          </a:p>
          <a:p>
            <a:r>
              <a:rPr lang="en-US" b="0" dirty="0" smtClean="0">
                <a:solidFill>
                  <a:srgbClr val="006600"/>
                </a:solidFill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b="0" dirty="0" smtClean="0">
                <a:solidFill>
                  <a:srgbClr val="006600"/>
                </a:solidFill>
              </a:rPr>
              <a:t>Expect quark coalescence to work better</a:t>
            </a:r>
          </a:p>
          <a:p>
            <a:r>
              <a:rPr lang="en-US" b="0" dirty="0">
                <a:solidFill>
                  <a:srgbClr val="006600"/>
                </a:solidFill>
              </a:rPr>
              <a:t>	</a:t>
            </a:r>
            <a:r>
              <a:rPr lang="en-US" b="0" i="1" dirty="0" smtClean="0">
                <a:solidFill>
                  <a:srgbClr val="006600"/>
                </a:solidFill>
              </a:rPr>
              <a:t>due to the much higher density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" y="657225"/>
            <a:ext cx="90507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FF"/>
                </a:solidFill>
              </a:rPr>
              <a:t>3) Develop dynamical quark coalescence/</a:t>
            </a:r>
            <a:r>
              <a:rPr lang="en-US" sz="2600" dirty="0" err="1" smtClean="0">
                <a:solidFill>
                  <a:srgbClr val="0000FF"/>
                </a:solidFill>
              </a:rPr>
              <a:t>parton</a:t>
            </a:r>
            <a:r>
              <a:rPr lang="en-US" sz="2600" dirty="0" smtClean="0">
                <a:solidFill>
                  <a:srgbClr val="0000FF"/>
                </a:solidFill>
              </a:rPr>
              <a:t> recombination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1325" y="-28575"/>
            <a:ext cx="4673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1325" y="-28575"/>
            <a:ext cx="50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opportunities: 3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665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2818150"/>
            <a:ext cx="102203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 smtClean="0"/>
              <a:t>“Currently</a:t>
            </a:r>
            <a:r>
              <a:rPr lang="en-US" sz="2200" b="0" dirty="0"/>
              <a:t>, one has to </a:t>
            </a:r>
            <a:r>
              <a:rPr lang="en-US" sz="2200" b="0" dirty="0" smtClean="0"/>
              <a:t>.. choose </a:t>
            </a:r>
            <a:r>
              <a:rPr lang="en-US" sz="2200" b="0" dirty="0"/>
              <a:t>whether the default version or the string melting version </a:t>
            </a:r>
            <a:endParaRPr lang="en-US" sz="2200" b="0" dirty="0" smtClean="0"/>
          </a:p>
          <a:p>
            <a:r>
              <a:rPr lang="en-US" sz="2200" b="0" dirty="0" smtClean="0"/>
              <a:t>of </a:t>
            </a:r>
            <a:r>
              <a:rPr lang="en-US" sz="2200" b="0" dirty="0"/>
              <a:t>AMPT should be used for a given configuration of heavy ion </a:t>
            </a:r>
            <a:r>
              <a:rPr lang="en-US" sz="2200" b="0" dirty="0" smtClean="0"/>
              <a:t>collisions… </a:t>
            </a:r>
          </a:p>
          <a:p>
            <a:r>
              <a:rPr lang="en-US" sz="2200" b="0" dirty="0" smtClean="0"/>
              <a:t>furthermore, these </a:t>
            </a:r>
            <a:r>
              <a:rPr lang="en-US" sz="2200" b="0" dirty="0"/>
              <a:t>choices are made independent of the centrality of </a:t>
            </a:r>
            <a:r>
              <a:rPr lang="en-US" sz="2200" b="0" dirty="0" smtClean="0"/>
              <a:t>the </a:t>
            </a:r>
            <a:r>
              <a:rPr lang="en-US" sz="2200" b="0" dirty="0"/>
              <a:t>collisions. </a:t>
            </a:r>
          </a:p>
          <a:p>
            <a:r>
              <a:rPr lang="en-US" sz="2200" b="0" dirty="0" smtClean="0">
                <a:solidFill>
                  <a:srgbClr val="0000FF"/>
                </a:solidFill>
              </a:rPr>
              <a:t>However</a:t>
            </a:r>
            <a:r>
              <a:rPr lang="en-US" sz="2200" b="0" dirty="0">
                <a:solidFill>
                  <a:srgbClr val="0000FF"/>
                </a:solidFill>
              </a:rPr>
              <a:t>, </a:t>
            </a:r>
            <a:r>
              <a:rPr lang="en-US" sz="2200" b="0" dirty="0" smtClean="0">
                <a:solidFill>
                  <a:srgbClr val="0000FF"/>
                </a:solidFill>
              </a:rPr>
              <a:t>… a </a:t>
            </a:r>
            <a:r>
              <a:rPr lang="en-US" sz="2200" b="0" dirty="0">
                <a:solidFill>
                  <a:srgbClr val="0000FF"/>
                </a:solidFill>
              </a:rPr>
              <a:t>consistent activation of string melting should depend on the initial local energy densities right after the collisions of the two nuclei. </a:t>
            </a:r>
            <a:endParaRPr lang="en-US" sz="2200" b="0" dirty="0" smtClean="0">
              <a:solidFill>
                <a:srgbClr val="0000FF"/>
              </a:solidFill>
            </a:endParaRPr>
          </a:p>
          <a:p>
            <a:r>
              <a:rPr lang="en-US" sz="2200" b="0" dirty="0" smtClean="0"/>
              <a:t>In </a:t>
            </a:r>
            <a:r>
              <a:rPr lang="en-US" sz="2200" b="0" dirty="0"/>
              <a:t>this proposal, I plan to develop consistent initial states for the evolution of the dense matter</a:t>
            </a:r>
            <a:r>
              <a:rPr lang="en-US" sz="2200" b="0" dirty="0" smtClean="0"/>
              <a:t>.</a:t>
            </a:r>
          </a:p>
          <a:p>
            <a:r>
              <a:rPr lang="en-US" sz="2200" b="0" dirty="0" smtClean="0">
                <a:solidFill>
                  <a:srgbClr val="0000FF"/>
                </a:solidFill>
              </a:rPr>
              <a:t>…the </a:t>
            </a:r>
            <a:r>
              <a:rPr lang="en-US" sz="2200" b="0" dirty="0">
                <a:solidFill>
                  <a:srgbClr val="0000FF"/>
                </a:solidFill>
              </a:rPr>
              <a:t>AMPT model will be able to self-consistently determine, on event-by-event basis according to both the energy and the centrality of a heavy ion collision, whether the initial state should be string</a:t>
            </a:r>
            <a:r>
              <a:rPr lang="en-US" sz="2200" b="0" dirty="0" smtClean="0">
                <a:solidFill>
                  <a:srgbClr val="0000FF"/>
                </a:solidFill>
              </a:rPr>
              <a:t>-dominated </a:t>
            </a:r>
            <a:r>
              <a:rPr lang="en-US" sz="2200" b="0" dirty="0">
                <a:solidFill>
                  <a:srgbClr val="0000FF"/>
                </a:solidFill>
              </a:rPr>
              <a:t>or </a:t>
            </a:r>
            <a:r>
              <a:rPr lang="en-US" sz="2200" b="0" dirty="0" err="1">
                <a:solidFill>
                  <a:srgbClr val="0000FF"/>
                </a:solidFill>
              </a:rPr>
              <a:t>parton</a:t>
            </a:r>
            <a:r>
              <a:rPr lang="en-US" sz="2200" b="0" dirty="0">
                <a:solidFill>
                  <a:srgbClr val="0000FF"/>
                </a:solidFill>
              </a:rPr>
              <a:t>-</a:t>
            </a:r>
            <a:r>
              <a:rPr lang="en-US" sz="2200" b="0" dirty="0" smtClean="0">
                <a:solidFill>
                  <a:srgbClr val="0000FF"/>
                </a:solidFill>
              </a:rPr>
              <a:t>dominated</a:t>
            </a:r>
            <a:r>
              <a:rPr lang="en-US" sz="2200" b="0" dirty="0" smtClean="0">
                <a:solidFill>
                  <a:schemeClr val="tx1"/>
                </a:solidFill>
              </a:rPr>
              <a:t>”.</a:t>
            </a:r>
            <a:endParaRPr lang="en-US" sz="2200" b="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832" y="907673"/>
            <a:ext cx="444429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0000FF"/>
                </a:solidFill>
              </a:rPr>
              <a:t>6</a:t>
            </a:r>
            <a:r>
              <a:rPr lang="en-US" sz="2600" dirty="0" smtClean="0">
                <a:solidFill>
                  <a:srgbClr val="0000FF"/>
                </a:solidFill>
              </a:rPr>
              <a:t>) Develop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  <a:endParaRPr lang="en-US" sz="2600" dirty="0" smtClean="0">
              <a:solidFill>
                <a:srgbClr val="0000FF"/>
              </a:solidFill>
            </a:endParaRPr>
          </a:p>
          <a:p>
            <a:r>
              <a:rPr lang="en-US" sz="2600" dirty="0" smtClean="0">
                <a:solidFill>
                  <a:srgbClr val="0000FF"/>
                </a:solidFill>
              </a:rPr>
              <a:t>event-by-event String </a:t>
            </a:r>
            <a:r>
              <a:rPr lang="en-US" sz="2600" dirty="0">
                <a:solidFill>
                  <a:srgbClr val="0000FF"/>
                </a:solidFill>
              </a:rPr>
              <a:t>M</a:t>
            </a:r>
            <a:r>
              <a:rPr lang="en-US" sz="2600" dirty="0" smtClean="0">
                <a:solidFill>
                  <a:srgbClr val="0000FF"/>
                </a:solidFill>
              </a:rPr>
              <a:t>elting</a:t>
            </a:r>
            <a:endParaRPr lang="en-US" sz="2600" dirty="0">
              <a:solidFill>
                <a:srgbClr val="0000FF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191125" y="581025"/>
            <a:ext cx="4960293" cy="200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45000"/>
            </a:pPr>
            <a:r>
              <a:rPr lang="en-GB" sz="2000" b="0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When initial energy density in a collision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0" dirty="0">
                <a:solidFill>
                  <a:srgbClr val="0000FF"/>
                </a:solidFill>
              </a:rPr>
              <a:t>&gt; energy density for QCD phase transition </a:t>
            </a:r>
            <a:r>
              <a:rPr lang="en-GB" sz="2000" dirty="0" err="1"/>
              <a:t>ε</a:t>
            </a:r>
            <a:r>
              <a:rPr lang="en-GB" sz="2000" baseline="-25000" dirty="0" err="1"/>
              <a:t>c</a:t>
            </a:r>
            <a:r>
              <a:rPr lang="en-GB" sz="2000" baseline="-25000" dirty="0"/>
              <a:t> </a:t>
            </a:r>
            <a:r>
              <a:rPr lang="en-GB" sz="2000" b="0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: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	Onset of </a:t>
            </a:r>
            <a:r>
              <a:rPr lang="en-GB" sz="2000" b="0" i="1" dirty="0" err="1">
                <a:solidFill>
                  <a:srgbClr val="0000FF"/>
                </a:solidFill>
                <a:latin typeface="Times" charset="0"/>
                <a:cs typeface="HG Mincho Light J" charset="0"/>
              </a:rPr>
              <a:t>deconfinement</a:t>
            </a:r>
            <a:r>
              <a:rPr lang="en-GB" sz="20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 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0" dirty="0">
                <a:solidFill>
                  <a:srgbClr val="000099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sz="20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strings should not exist,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instead the energy should be in </a:t>
            </a:r>
            <a:r>
              <a:rPr lang="en-GB" sz="2000" b="0" i="1" dirty="0" err="1">
                <a:solidFill>
                  <a:srgbClr val="0000FF"/>
                </a:solidFill>
                <a:latin typeface="Times" charset="0"/>
                <a:cs typeface="HG Mincho Light J" charset="0"/>
              </a:rPr>
              <a:t>partonic</a:t>
            </a:r>
            <a:r>
              <a:rPr lang="en-GB" sz="2000" b="0" i="1" dirty="0">
                <a:solidFill>
                  <a:srgbClr val="0000FF"/>
                </a:solidFill>
                <a:latin typeface="Times" charset="0"/>
                <a:cs typeface="HG Mincho Light J" charset="0"/>
              </a:rPr>
              <a:t> matter.</a:t>
            </a:r>
          </a:p>
          <a:p>
            <a:pPr>
              <a:lnSpc>
                <a:spcPct val="106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0" dirty="0">
                <a:solidFill>
                  <a:srgbClr val="000099"/>
                </a:solidFill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n-GB" sz="2000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The </a:t>
            </a:r>
            <a:r>
              <a:rPr lang="en-GB" sz="2000" b="0" dirty="0">
                <a:solidFill>
                  <a:srgbClr val="FF0000"/>
                </a:solidFill>
                <a:latin typeface="Times" charset="0"/>
                <a:cs typeface="HG Mincho Light J" charset="0"/>
                <a:sym typeface="Wingdings"/>
              </a:rPr>
              <a:t>String Melting </a:t>
            </a:r>
            <a:r>
              <a:rPr lang="en-GB" sz="2000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version of  AMPT</a:t>
            </a:r>
            <a:r>
              <a:rPr lang="en-GB" sz="1800" b="0" dirty="0">
                <a:solidFill>
                  <a:srgbClr val="000099"/>
                </a:solidFill>
                <a:latin typeface="Times" charset="0"/>
                <a:cs typeface="HG Mincho Light J" charset="0"/>
                <a:sym typeface="Wingdings"/>
              </a:rPr>
              <a:t>	</a:t>
            </a:r>
            <a:endParaRPr lang="en-US" sz="1800" b="0" i="1" dirty="0">
              <a:solidFill>
                <a:srgbClr val="0000FF"/>
              </a:solidFill>
              <a:latin typeface="Times" charset="0"/>
              <a:cs typeface="HG Mincho Light J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725" y="2333625"/>
            <a:ext cx="4289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FF0000"/>
                </a:solidFill>
              </a:rPr>
              <a:t>F</a:t>
            </a:r>
            <a:r>
              <a:rPr lang="en-US" b="0" i="1" dirty="0" smtClean="0">
                <a:solidFill>
                  <a:srgbClr val="FF0000"/>
                </a:solidFill>
              </a:rPr>
              <a:t>rom Proposal </a:t>
            </a:r>
            <a:r>
              <a:rPr lang="en-US" b="0" i="1" dirty="0">
                <a:solidFill>
                  <a:srgbClr val="FF0000"/>
                </a:solidFill>
              </a:rPr>
              <a:t>to DOE in </a:t>
            </a:r>
            <a:r>
              <a:rPr lang="en-US" b="0" i="1" dirty="0" smtClean="0">
                <a:solidFill>
                  <a:srgbClr val="FF0000"/>
                </a:solidFill>
              </a:rPr>
              <a:t>2010:</a:t>
            </a:r>
            <a:endParaRPr lang="en-US" b="0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6379428"/>
            <a:ext cx="8467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This will lead to additional event-by-event fluctuations, </a:t>
            </a:r>
          </a:p>
          <a:p>
            <a:r>
              <a:rPr lang="en-US" b="0" dirty="0" smtClean="0">
                <a:solidFill>
                  <a:srgbClr val="008000"/>
                </a:solidFill>
              </a:rPr>
              <a:t>especially in collision systems near the phase transition line.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64800" y="15621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81325" y="-28575"/>
            <a:ext cx="50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Challenges and opportunities: 2</a:t>
            </a:r>
            <a:endParaRPr lang="en-GB" sz="2800" b="0" dirty="0">
              <a:solidFill>
                <a:srgbClr val="00009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587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2525" y="-104775"/>
            <a:ext cx="8382000" cy="792163"/>
          </a:xfrm>
        </p:spPr>
        <p:txBody>
          <a:bodyPr/>
          <a:lstStyle/>
          <a:p>
            <a:r>
              <a:rPr lang="en-GB" sz="2800" b="1" dirty="0">
                <a:solidFill>
                  <a:srgbClr val="000090"/>
                </a:solidFill>
                <a:latin typeface="Times" charset="0"/>
              </a:rPr>
              <a:t>Maintenance and </a:t>
            </a:r>
            <a:r>
              <a:rPr lang="en-GB" sz="2800" b="1" dirty="0" smtClean="0">
                <a:solidFill>
                  <a:srgbClr val="000090"/>
                </a:solidFill>
                <a:latin typeface="Times" charset="0"/>
              </a:rPr>
              <a:t>developments of AMPT: </a:t>
            </a:r>
            <a:r>
              <a:rPr lang="en-GB" sz="2800" dirty="0" smtClean="0">
                <a:solidFill>
                  <a:srgbClr val="000090"/>
                </a:solidFill>
                <a:latin typeface="Times" charset="0"/>
              </a:rPr>
              <a:t>webpage</a:t>
            </a:r>
            <a:endParaRPr lang="en-GB" sz="2800" dirty="0">
              <a:solidFill>
                <a:srgbClr val="000090"/>
              </a:solidFill>
              <a:latin typeface="Times" charset="0"/>
            </a:endParaRPr>
          </a:p>
        </p:txBody>
      </p:sp>
      <p:pic>
        <p:nvPicPr>
          <p:cNvPr id="3" name="Picture 2" descr="ampt-p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25" y="609601"/>
            <a:ext cx="7471608" cy="65246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028825"/>
            <a:ext cx="23717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0" i="1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http:// </a:t>
            </a:r>
            <a:r>
              <a:rPr lang="en-US" sz="2200" b="0" i="1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myweb.ecu.edu</a:t>
            </a:r>
            <a:r>
              <a:rPr lang="en-US" sz="2200" b="0" i="1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/</a:t>
            </a:r>
            <a:r>
              <a:rPr lang="en-US" sz="2200" b="0" i="1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linz</a:t>
            </a:r>
            <a:r>
              <a:rPr lang="en-US" sz="2200" b="0" i="1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/</a:t>
            </a:r>
            <a:r>
              <a:rPr lang="en-US" sz="2200" b="0" i="1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ampt</a:t>
            </a:r>
            <a:endParaRPr lang="en-US" sz="2200" b="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073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-centerCell-rhicCentra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581025"/>
            <a:ext cx="5267324" cy="6262082"/>
          </a:xfrm>
          <a:prstGeom prst="rect">
            <a:avLst/>
          </a:prstGeom>
        </p:spPr>
      </p:pic>
      <p:pic>
        <p:nvPicPr>
          <p:cNvPr id="11" name="Picture 10" descr="edens-pt-centerCell-rhicCentral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733425"/>
            <a:ext cx="3733800" cy="4367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6675" y="5602784"/>
            <a:ext cx="5105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 smtClean="0">
                <a:solidFill>
                  <a:srgbClr val="0000FF"/>
                </a:solidFill>
                <a:ea typeface="Wingdings"/>
                <a:cs typeface="Wingdings"/>
                <a:sym typeface="Wingdings"/>
              </a:rPr>
              <a:t>The effective temperatures are different </a:t>
            </a:r>
          </a:p>
          <a:p>
            <a:pPr marL="342900" indent="-342900">
              <a:buFont typeface="Wingdings" charset="0"/>
              <a:buChar char="è"/>
            </a:pPr>
            <a:r>
              <a:rPr lang="en-US" sz="2200" b="0" dirty="0" smtClean="0">
                <a:solidFill>
                  <a:srgbClr val="660066"/>
                </a:solidFill>
                <a:ea typeface="Wingdings"/>
                <a:cs typeface="Wingdings"/>
                <a:sym typeface="Wingdings"/>
              </a:rPr>
              <a:t>non-equilibrium local </a:t>
            </a:r>
            <a:r>
              <a:rPr lang="en-US" sz="2200" b="0" dirty="0" err="1" smtClean="0">
                <a:solidFill>
                  <a:srgbClr val="660066"/>
                </a:solidFill>
                <a:ea typeface="Wingdings"/>
                <a:cs typeface="Wingdings"/>
                <a:sym typeface="Wingdings"/>
              </a:rPr>
              <a:t>parton</a:t>
            </a:r>
            <a:r>
              <a:rPr lang="en-US" sz="2200" b="0" dirty="0" smtClean="0">
                <a:solidFill>
                  <a:srgbClr val="660066"/>
                </a:solidFill>
                <a:ea typeface="Wingdings"/>
                <a:cs typeface="Wingdings"/>
                <a:sym typeface="Wingdings"/>
              </a:rPr>
              <a:t>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6677025"/>
            <a:ext cx="267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For this center cell:</a:t>
            </a:r>
            <a:endParaRPr lang="en-US" b="0" dirty="0">
              <a:solidFill>
                <a:srgbClr val="0000FF"/>
              </a:solidFill>
              <a:ea typeface="Wingdings"/>
              <a:cs typeface="Wingdings"/>
              <a:sym typeface="Wingding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8304" y="1038225"/>
            <a:ext cx="2082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C</a:t>
            </a:r>
            <a:r>
              <a:rPr lang="en-US" b="0" dirty="0" smtClean="0">
                <a:solidFill>
                  <a:srgbClr val="0000FF"/>
                </a:solidFill>
              </a:rPr>
              <a:t>entral </a:t>
            </a:r>
            <a:r>
              <a:rPr lang="en-US" b="0" dirty="0" err="1" smtClean="0">
                <a:solidFill>
                  <a:srgbClr val="0000FF"/>
                </a:solidFill>
              </a:rPr>
              <a:t>Au+Au</a:t>
            </a:r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@ 200A </a:t>
            </a:r>
            <a:r>
              <a:rPr lang="en-US" b="0" dirty="0" err="1" smtClean="0">
                <a:solidFill>
                  <a:srgbClr val="0000FF"/>
                </a:solidFill>
              </a:rPr>
              <a:t>GeV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187819"/>
              </p:ext>
            </p:extLst>
          </p:nvPr>
        </p:nvGraphicFramePr>
        <p:xfrm>
          <a:off x="3286125" y="6677025"/>
          <a:ext cx="24272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1" name="Equation" r:id="rId5" imgW="711200" imgH="177800" progId="Equation.3">
                  <p:embed/>
                </p:oleObj>
              </mc:Choice>
              <mc:Fallback>
                <p:oleObj name="Equation" r:id="rId5" imgW="7112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6125" y="6677025"/>
                        <a:ext cx="2427288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3895725" y="3170237"/>
            <a:ext cx="838200" cy="1588"/>
          </a:xfrm>
          <a:prstGeom prst="line">
            <a:avLst/>
          </a:prstGeom>
          <a:noFill/>
          <a:ln w="730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04925" y="-28575"/>
            <a:ext cx="7708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e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ffective temperature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8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-centerCell-rhic-lhc-ab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1616957"/>
            <a:ext cx="9220200" cy="55934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7925" y="885825"/>
            <a:ext cx="6406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is true for the center cell of all 4 collision systems:</a:t>
            </a:r>
            <a:endParaRPr lang="en-US" b="0" dirty="0">
              <a:solidFill>
                <a:srgbClr val="0000FF"/>
              </a:solidFill>
              <a:ea typeface="Wingdings"/>
              <a:cs typeface="Wingdings"/>
              <a:sym typeface="Wingdings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822366"/>
              </p:ext>
            </p:extLst>
          </p:nvPr>
        </p:nvGraphicFramePr>
        <p:xfrm>
          <a:off x="847725" y="885825"/>
          <a:ext cx="15605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5" name="Equation" r:id="rId5" imgW="457200" imgH="177800" progId="Equation.3">
                  <p:embed/>
                </p:oleObj>
              </mc:Choice>
              <mc:Fallback>
                <p:oleObj name="Equation" r:id="rId5" imgW="4572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7725" y="885825"/>
                        <a:ext cx="1560513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04925" y="-28575"/>
            <a:ext cx="7708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e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ffective temperature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83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725" y="5933897"/>
            <a:ext cx="9982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0"/>
              <a:buChar char="è"/>
            </a:pPr>
            <a:r>
              <a:rPr lang="en-US" b="0" dirty="0" smtClean="0">
                <a:solidFill>
                  <a:srgbClr val="0000FF"/>
                </a:solidFill>
              </a:rPr>
              <a:t>Energy </a:t>
            </a:r>
            <a:r>
              <a:rPr lang="en-US" b="0" dirty="0">
                <a:solidFill>
                  <a:srgbClr val="0000FF"/>
                </a:solidFill>
              </a:rPr>
              <a:t>and number densities </a:t>
            </a:r>
            <a:r>
              <a:rPr lang="en-US" b="0" dirty="0" err="1">
                <a:solidFill>
                  <a:srgbClr val="FF0000"/>
                </a:solidFill>
              </a:rPr>
              <a:t>ε</a:t>
            </a:r>
            <a:r>
              <a:rPr lang="en-US" b="0" dirty="0">
                <a:solidFill>
                  <a:srgbClr val="FF0000"/>
                </a:solidFill>
              </a:rPr>
              <a:t>, </a:t>
            </a:r>
            <a:r>
              <a:rPr lang="en-US" b="0" i="1" dirty="0">
                <a:solidFill>
                  <a:srgbClr val="FF0000"/>
                </a:solidFill>
              </a:rPr>
              <a:t>n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0000FF"/>
                </a:solidFill>
              </a:rPr>
              <a:t>are too high, relative to the expected values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   for </a:t>
            </a:r>
            <a:r>
              <a:rPr lang="en-US" b="0" dirty="0">
                <a:solidFill>
                  <a:srgbClr val="0000FF"/>
                </a:solidFill>
              </a:rPr>
              <a:t>an ideal QGP </a:t>
            </a:r>
            <a:r>
              <a:rPr lang="en-US" b="0" dirty="0" smtClean="0">
                <a:solidFill>
                  <a:srgbClr val="0000FF"/>
                </a:solidFill>
              </a:rPr>
              <a:t>at temperature  </a:t>
            </a:r>
            <a:r>
              <a:rPr lang="en-US" b="0" dirty="0">
                <a:solidFill>
                  <a:srgbClr val="0000FF"/>
                </a:solidFill>
              </a:rPr>
              <a:t>	    </a:t>
            </a:r>
            <a:r>
              <a:rPr lang="en-US" b="0" dirty="0" smtClean="0">
                <a:solidFill>
                  <a:srgbClr val="0000FF"/>
                </a:solidFill>
              </a:rPr>
              <a:t> (with </a:t>
            </a:r>
            <a:r>
              <a:rPr lang="en-US" b="0" dirty="0">
                <a:solidFill>
                  <a:srgbClr val="0000FF"/>
                </a:solidFill>
              </a:rPr>
              <a:t>same &lt;</a:t>
            </a:r>
            <a:r>
              <a:rPr lang="en-US" b="0" dirty="0" err="1">
                <a:solidFill>
                  <a:srgbClr val="0000FF"/>
                </a:solidFill>
              </a:rPr>
              <a:t>p</a:t>
            </a:r>
            <a:r>
              <a:rPr lang="en-US" b="0" baseline="-25000" dirty="0" err="1">
                <a:solidFill>
                  <a:srgbClr val="0000FF"/>
                </a:solidFill>
              </a:rPr>
              <a:t>T</a:t>
            </a:r>
            <a:r>
              <a:rPr lang="en-US" b="0" dirty="0">
                <a:solidFill>
                  <a:srgbClr val="0000FF"/>
                </a:solidFill>
              </a:rPr>
              <a:t>&gt; as </a:t>
            </a:r>
            <a:r>
              <a:rPr lang="en-US" b="0" dirty="0" err="1">
                <a:solidFill>
                  <a:srgbClr val="0000FF"/>
                </a:solidFill>
              </a:rPr>
              <a:t>partons</a:t>
            </a:r>
            <a:r>
              <a:rPr lang="en-US" b="0" dirty="0">
                <a:solidFill>
                  <a:srgbClr val="0000FF"/>
                </a:solidFill>
              </a:rPr>
              <a:t> in the cell).</a:t>
            </a:r>
            <a:endParaRPr lang="en-US" b="0" dirty="0">
              <a:solidFill>
                <a:srgbClr val="0000FF"/>
              </a:solidFill>
              <a:latin typeface="Wingdings"/>
              <a:ea typeface="Wingdings"/>
              <a:cs typeface="Wingdings"/>
              <a:sym typeface="Wingdings"/>
            </a:endParaRPr>
          </a:p>
          <a:p>
            <a:pPr marL="342900" indent="-342900">
              <a:buFont typeface="Wingdings" charset="0"/>
              <a:buChar char="è"/>
            </a:pPr>
            <a:r>
              <a:rPr lang="en-US" b="0" dirty="0">
                <a:solidFill>
                  <a:srgbClr val="660066"/>
                </a:solidFill>
              </a:rPr>
              <a:t>The local </a:t>
            </a:r>
            <a:r>
              <a:rPr lang="en-US" b="0" dirty="0" err="1">
                <a:solidFill>
                  <a:srgbClr val="660066"/>
                </a:solidFill>
              </a:rPr>
              <a:t>parton</a:t>
            </a:r>
            <a:r>
              <a:rPr lang="en-US" b="0" dirty="0">
                <a:solidFill>
                  <a:srgbClr val="660066"/>
                </a:solidFill>
              </a:rPr>
              <a:t> system is over-populated.</a:t>
            </a:r>
          </a:p>
        </p:txBody>
      </p:sp>
      <p:pic>
        <p:nvPicPr>
          <p:cNvPr id="2" name="Picture 1" descr="temp-vs-x-ab-2collision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581025"/>
            <a:ext cx="7707016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95524" y="5256590"/>
            <a:ext cx="655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	        for the inner part of the overlap volume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903454"/>
              </p:ext>
            </p:extLst>
          </p:nvPr>
        </p:nvGraphicFramePr>
        <p:xfrm>
          <a:off x="4352925" y="6296025"/>
          <a:ext cx="7810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5" name="Equation" r:id="rId5" imgW="228600" imgH="177800" progId="Equation.3">
                  <p:embed/>
                </p:oleObj>
              </mc:Choice>
              <mc:Fallback>
                <p:oleObj name="Equation" r:id="rId5" imgW="228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2925" y="6296025"/>
                        <a:ext cx="781050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644560"/>
              </p:ext>
            </p:extLst>
          </p:nvPr>
        </p:nvGraphicFramePr>
        <p:xfrm>
          <a:off x="1543050" y="5229225"/>
          <a:ext cx="22542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6" name="Equation" r:id="rId7" imgW="660400" imgH="177800" progId="Equation.3">
                  <p:embed/>
                </p:oleObj>
              </mc:Choice>
              <mc:Fallback>
                <p:oleObj name="Equation" r:id="rId7" imgW="6604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3050" y="5229225"/>
                        <a:ext cx="2254250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04925" y="-28575"/>
            <a:ext cx="7708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" charset="0"/>
              </a:rPr>
              <a:t>Selected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results </a:t>
            </a:r>
            <a:r>
              <a:rPr lang="en-US" sz="2800" dirty="0">
                <a:solidFill>
                  <a:srgbClr val="000099"/>
                </a:solidFill>
                <a:latin typeface="Times" charset="0"/>
              </a:rPr>
              <a:t>from </a:t>
            </a:r>
            <a:r>
              <a:rPr lang="en-US" sz="2800" dirty="0" smtClean="0">
                <a:solidFill>
                  <a:srgbClr val="000099"/>
                </a:solidFill>
                <a:latin typeface="Times" charset="0"/>
              </a:rPr>
              <a:t>AMPT: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 </a:t>
            </a:r>
            <a:r>
              <a:rPr lang="en-US" sz="2800" b="0" dirty="0">
                <a:solidFill>
                  <a:srgbClr val="000099"/>
                </a:solidFill>
                <a:latin typeface="Times" charset="0"/>
              </a:rPr>
              <a:t>e</a:t>
            </a:r>
            <a:r>
              <a:rPr lang="en-US" sz="2800" b="0" dirty="0" smtClean="0">
                <a:solidFill>
                  <a:srgbClr val="000099"/>
                </a:solidFill>
                <a:latin typeface="Times" charset="0"/>
              </a:rPr>
              <a:t>ffective temperature</a:t>
            </a:r>
            <a:endParaRPr lang="en-US" sz="28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5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32545</TotalTime>
  <Words>5204</Words>
  <Application>Microsoft Macintosh PowerPoint</Application>
  <PresentationFormat>Custom</PresentationFormat>
  <Paragraphs>972</Paragraphs>
  <Slides>73</Slides>
  <Notes>53</Notes>
  <HiddenSlides>0</HiddenSlides>
  <MMClips>6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5" baseType="lpstr">
      <vt:lpstr>Default Design</vt:lpstr>
      <vt:lpstr>Equation</vt:lpstr>
      <vt:lpstr>PowerPoint Presentation</vt:lpstr>
      <vt:lpstr>PowerPoint Presentation</vt:lpstr>
      <vt:lpstr>For comprehensive simulations of high energy heavy ion collisions</vt:lpstr>
      <vt:lpstr>PowerPoint Presentation</vt:lpstr>
      <vt:lpstr>A central Au+Au event at 200AGeV from the Default AMPT model</vt:lpstr>
      <vt:lpstr>The same Au+Au event at 200AGeV from the Default AMPT model</vt:lpstr>
      <vt:lpstr>PowerPoint Presentation</vt:lpstr>
      <vt:lpstr>PowerPoint Presentation</vt:lpstr>
      <vt:lpstr>PowerPoint Presentation</vt:lpstr>
      <vt:lpstr>The same Au+Au event at 200AGeV from the String Melting AMPT</vt:lpstr>
      <vt:lpstr>A central Au+Au event at 200AGeV from the String Melting AMPT</vt:lpstr>
      <vt:lpstr>Compare the same event:  Default AMPT     vs     String Melting AMPT</vt:lpstr>
      <vt:lpstr>Individual components of AMPT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and developments of AMPT: public access</vt:lpstr>
      <vt:lpstr>Maintenance and developments of AMPT: readme 1</vt:lpstr>
      <vt:lpstr>Maintenance and developments of AMPT: readme 4</vt:lpstr>
      <vt:lpstr>Maintenance and developments of AMPT: readme 5</vt:lpstr>
      <vt:lpstr>A b=10fm Au+Au event at 200AGeV  from String Melting AMPT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Meson-Meson channels</vt:lpstr>
      <vt:lpstr>Meson-Baryon &amp; Baryon-Baryon channels</vt:lpstr>
      <vt:lpstr>Maintenance and developments of AMPT: source codes</vt:lpstr>
      <vt:lpstr>Maintenance and developments of AMPT: input file input.ampt</vt:lpstr>
      <vt:lpstr>Maintenance and developments of AMPT: input file input.ampt</vt:lpstr>
      <vt:lpstr>Maintenance and developments of AMPT: output file ampt.dat</vt:lpstr>
      <vt:lpstr>Maintenance and developments of AMPT: output file zpc.dat</vt:lpstr>
      <vt:lpstr>Maintenance and developments of AMPT: readme 3</vt:lpstr>
      <vt:lpstr>Maintenance and developments of AMPT: readme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and developments of AMPT: webpage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Ziwei Lin</cp:lastModifiedBy>
  <cp:revision>2687</cp:revision>
  <dcterms:modified xsi:type="dcterms:W3CDTF">2015-10-06T04:28:35Z</dcterms:modified>
</cp:coreProperties>
</file>